
<file path=[Content_Types].xml><?xml version="1.0" encoding="utf-8"?>
<Types xmlns="http://schemas.openxmlformats.org/package/2006/content-types">
  <Default Extension="emf" ContentType="image/x-emf"/>
  <Default Extension="mp4" ContentType="video/mp4"/>
  <Default Extension="png" ContentType="image/png"/>
  <Default Extension="rels" ContentType="application/vnd.openxmlformats-package.relationships+xml"/>
  <Default Extension="vtt" ContentType="text/vt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56"/>
  </p:notesMasterIdLst>
  <p:handoutMasterIdLst>
    <p:handoutMasterId r:id="rId57"/>
  </p:handoutMasterIdLst>
  <p:sldIdLst>
    <p:sldId id="256" r:id="rId2"/>
    <p:sldId id="291" r:id="rId3"/>
    <p:sldId id="294" r:id="rId4"/>
    <p:sldId id="295" r:id="rId5"/>
    <p:sldId id="296" r:id="rId6"/>
    <p:sldId id="297" r:id="rId7"/>
    <p:sldId id="298" r:id="rId8"/>
    <p:sldId id="299" r:id="rId9"/>
    <p:sldId id="300" r:id="rId10"/>
    <p:sldId id="301" r:id="rId11"/>
    <p:sldId id="302" r:id="rId12"/>
    <p:sldId id="303" r:id="rId13"/>
    <p:sldId id="304" r:id="rId14"/>
    <p:sldId id="305" r:id="rId15"/>
    <p:sldId id="306" r:id="rId16"/>
    <p:sldId id="307" r:id="rId17"/>
    <p:sldId id="308" r:id="rId18"/>
    <p:sldId id="309" r:id="rId19"/>
    <p:sldId id="310" r:id="rId20"/>
    <p:sldId id="312" r:id="rId21"/>
    <p:sldId id="313" r:id="rId22"/>
    <p:sldId id="314" r:id="rId23"/>
    <p:sldId id="315" r:id="rId24"/>
    <p:sldId id="316" r:id="rId25"/>
    <p:sldId id="317" r:id="rId26"/>
    <p:sldId id="318" r:id="rId27"/>
    <p:sldId id="319" r:id="rId28"/>
    <p:sldId id="320" r:id="rId29"/>
    <p:sldId id="321" r:id="rId30"/>
    <p:sldId id="322" r:id="rId31"/>
    <p:sldId id="323" r:id="rId32"/>
    <p:sldId id="325" r:id="rId33"/>
    <p:sldId id="326" r:id="rId34"/>
    <p:sldId id="327" r:id="rId35"/>
    <p:sldId id="328" r:id="rId36"/>
    <p:sldId id="329" r:id="rId37"/>
    <p:sldId id="330" r:id="rId38"/>
    <p:sldId id="332" r:id="rId39"/>
    <p:sldId id="333" r:id="rId40"/>
    <p:sldId id="334" r:id="rId41"/>
    <p:sldId id="335" r:id="rId42"/>
    <p:sldId id="336" r:id="rId43"/>
    <p:sldId id="337" r:id="rId44"/>
    <p:sldId id="338" r:id="rId45"/>
    <p:sldId id="339" r:id="rId46"/>
    <p:sldId id="340" r:id="rId47"/>
    <p:sldId id="271" r:id="rId48"/>
    <p:sldId id="279" r:id="rId49"/>
    <p:sldId id="281" r:id="rId50"/>
    <p:sldId id="280" r:id="rId51"/>
    <p:sldId id="257" r:id="rId52"/>
    <p:sldId id="275" r:id="rId53"/>
    <p:sldId id="276" r:id="rId54"/>
    <p:sldId id="282" r:id="rId55"/>
  </p:sldIdLst>
  <p:sldSz cx="12192000" cy="6858000"/>
  <p:notesSz cx="6858000" cy="9144000"/>
  <p:defaultTextStyle>
    <a:defPPr rtl="0"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Bem-vindos" id="{E75E278A-FF0E-49A4-B170-79828D63BBAD}">
          <p14:sldIdLst>
            <p14:sldId id="256"/>
          </p14:sldIdLst>
        </p14:section>
        <p14:section name="01. Começe a programar hoje" id="{40D6E0AD-C37D-44D4-9240-D838AFDB6AA8}">
          <p14:sldIdLst>
            <p14:sldId id="291"/>
            <p14:sldId id="294"/>
            <p14:sldId id="295"/>
            <p14:sldId id="296"/>
            <p14:sldId id="297"/>
            <p14:sldId id="298"/>
            <p14:sldId id="299"/>
            <p14:sldId id="300"/>
          </p14:sldIdLst>
        </p14:section>
        <p14:section name="02. Comunique-se com o usuário" id="{D8A4EF47-F33C-437E-8001-EDC8001DDC64}">
          <p14:sldIdLst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</p14:sldIdLst>
        </p14:section>
        <p14:section name="03. Torne seu programa dinâmico com variáveis" id="{379A4C9F-2C09-4E7E-9F01-495225CC8601}">
          <p14:sldIdLst>
            <p14:sldId id="309"/>
            <p14:sldId id="310"/>
            <p14:sldId id="312"/>
            <p14:sldId id="313"/>
          </p14:sldIdLst>
        </p14:section>
        <p14:section name="04. Crie suas próprias funcionalidades" id="{97D84ED7-2C42-492A-99A9-7CC838344132}">
          <p14:sldIdLst>
            <p14:sldId id="314"/>
            <p14:sldId id="315"/>
            <p14:sldId id="316"/>
            <p14:sldId id="317"/>
            <p14:sldId id="318"/>
            <p14:sldId id="319"/>
            <p14:sldId id="320"/>
            <p14:sldId id="321"/>
            <p14:sldId id="322"/>
            <p14:sldId id="323"/>
          </p14:sldIdLst>
        </p14:section>
        <p14:section name="05. Pratique resolvendo problemas do seu dia a dia" id="{B3A71235-D86C-4999-845B-EEAFBD401583}">
          <p14:sldIdLst>
            <p14:sldId id="325"/>
            <p14:sldId id="326"/>
            <p14:sldId id="327"/>
            <p14:sldId id="328"/>
            <p14:sldId id="329"/>
            <p14:sldId id="330"/>
          </p14:sldIdLst>
        </p14:section>
        <p14:section name="06. Execute códigos diferentes dependendo da condição" id="{72F4B22C-99AC-4E8E-AE4C-6D05FDFFEBB9}">
          <p14:sldIdLst>
            <p14:sldId id="332"/>
            <p14:sldId id="333"/>
            <p14:sldId id="334"/>
            <p14:sldId id="335"/>
            <p14:sldId id="336"/>
            <p14:sldId id="337"/>
          </p14:sldIdLst>
        </p14:section>
        <p14:section name="07. Repita tarefas" id="{C7CF3772-FA3B-438C-9000-D2C019CA8BC8}">
          <p14:sldIdLst>
            <p14:sldId id="338"/>
            <p14:sldId id="339"/>
            <p14:sldId id="340"/>
          </p14:sldIdLst>
        </p14:section>
        <p14:section name="Design, Transformar, Anotação, Trabalhe em Conjunto, Diga-me" id="{B9B51309-D148-4332-87C2-07BE32FBCA3B}">
          <p14:sldIdLst>
            <p14:sldId id="271"/>
            <p14:sldId id="279"/>
            <p14:sldId id="281"/>
            <p14:sldId id="280"/>
            <p14:sldId id="257"/>
            <p14:sldId id="275"/>
            <p14:sldId id="276"/>
          </p14:sldIdLst>
        </p14:section>
        <p14:section name="Saiba Mais" id="{2CC34DB2-6590-42C0-AD4B-A04C6060184E}">
          <p14:sldIdLst>
            <p14:sldId id="28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5" name="Autor" initials="A" lastIdx="0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24726"/>
    <a:srgbClr val="404040"/>
    <a:srgbClr val="FF9B45"/>
    <a:srgbClr val="DD462F"/>
    <a:srgbClr val="F8CFB6"/>
    <a:srgbClr val="F8CAB6"/>
    <a:srgbClr val="923922"/>
    <a:srgbClr val="F5F5F5"/>
    <a:srgbClr val="F2F2F2"/>
    <a:srgbClr val="D2B4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241" autoAdjust="0"/>
  </p:normalViewPr>
  <p:slideViewPr>
    <p:cSldViewPr snapToGrid="0">
      <p:cViewPr varScale="1">
        <p:scale>
          <a:sx n="73" d="100"/>
          <a:sy n="73" d="100"/>
        </p:scale>
        <p:origin x="1070" y="67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3" d="100"/>
          <a:sy n="93" d="100"/>
        </p:scale>
        <p:origin x="295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commentAuthors" Target="commentAuthors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12E8EFE0-5F29-4A8F-882F-2C5E3702D946}" type="datetime1">
              <a:rPr lang="pt-BR" smtClean="0"/>
              <a:t>01/05/2023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/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C679768-A2FC-4D08-91F6-8DCE6C566B3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3025516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noProof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C915AE-A572-46FB-8F05-B028884B90C4}" type="datetime1">
              <a:rPr lang="pt-BR" smtClean="0"/>
              <a:pPr/>
              <a:t>01/05/2023</a:t>
            </a:fld>
            <a:endParaRPr lang="pt-BR" dirty="0"/>
          </a:p>
        </p:txBody>
      </p:sp>
      <p:sp>
        <p:nvSpPr>
          <p:cNvPr id="4" name="Espaço Reservado par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BR" noProof="0"/>
          </a:p>
        </p:txBody>
      </p:sp>
      <p:sp>
        <p:nvSpPr>
          <p:cNvPr id="5" name="Espaço Reservado para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F61EA0F-A667-4B49-8422-0062BC55E249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38191029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117698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F61EA0F-A667-4B49-8422-0062BC55E249}" type="slidenum">
              <a:rPr lang="pt-BR" smtClean="0"/>
              <a:t>48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21064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F61EA0F-A667-4B49-8422-0062BC55E249}" type="slidenum">
              <a:rPr lang="pt-BR" smtClean="0"/>
              <a:t>49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769858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F61EA0F-A667-4B49-8422-0062BC55E249}" type="slidenum">
              <a:rPr lang="pt-BR" smtClean="0"/>
              <a:t>50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153693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pt-BR" smtClean="0"/>
              <a:t>51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342300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F61EA0F-A667-4B49-8422-0062BC55E249}" type="slidenum">
              <a:rPr lang="pt-BR" smtClean="0"/>
              <a:t>52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647193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F61EA0F-A667-4B49-8422-0062BC55E249}" type="slidenum">
              <a:rPr lang="pt-BR" smtClean="0"/>
              <a:t>53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174263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pt-BR" smtClean="0"/>
              <a:t>54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217808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582791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340899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301853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130816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pt-BR" smtClean="0"/>
              <a:t>32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642665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pt-BR" smtClean="0"/>
              <a:t>38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829500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pt-BR" smtClean="0"/>
              <a:t>44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109214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F61EA0F-A667-4B49-8422-0062BC55E249}" type="slidenum">
              <a:rPr lang="pt-BR" smtClean="0"/>
              <a:t>47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270436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 userDrawn="1"/>
        </p:nvSpPr>
        <p:spPr bwMode="blackWhite">
          <a:xfrm>
            <a:off x="254950" y="262784"/>
            <a:ext cx="11682101" cy="6332433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sz="1800" noProof="0"/>
          </a:p>
        </p:txBody>
      </p:sp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17185494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 rtl="0"/>
            <a:endParaRPr lang="pt-BR" sz="1800" noProof="0"/>
          </a:p>
        </p:txBody>
      </p:sp>
      <p:cxnSp>
        <p:nvCxnSpPr>
          <p:cNvPr id="12" name="Conector Reto 11"/>
          <p:cNvCxnSpPr/>
          <p:nvPr userDrawn="1"/>
        </p:nvCxnSpPr>
        <p:spPr>
          <a:xfrm>
            <a:off x="604434" y="1196392"/>
            <a:ext cx="10983132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ítulo 3"/>
          <p:cNvSpPr>
            <a:spLocks noGrp="1"/>
          </p:cNvSpPr>
          <p:nvPr>
            <p:ph type="title" hasCustomPrompt="1"/>
          </p:nvPr>
        </p:nvSpPr>
        <p:spPr>
          <a:xfrm>
            <a:off x="521207" y="448056"/>
            <a:ext cx="6877119" cy="640080"/>
          </a:xfrm>
        </p:spPr>
        <p:txBody>
          <a:bodyPr rtlCol="0" anchor="b" anchorCtr="0">
            <a:normAutofit/>
          </a:bodyPr>
          <a:lstStyle>
            <a:lvl1pPr>
              <a:defRPr sz="28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0" hasCustomPrompt="1"/>
          </p:nvPr>
        </p:nvSpPr>
        <p:spPr>
          <a:xfrm>
            <a:off x="539496" y="1435608"/>
            <a:ext cx="4416552" cy="397764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lang="en-US"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marL="0" lvl="0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pt-BR" noProof="0" dirty="0"/>
              <a:t>Clique para editar o texto Mestre</a:t>
            </a:r>
          </a:p>
          <a:p>
            <a:pPr marL="0" lvl="1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pt-BR" noProof="0" dirty="0"/>
              <a:t>Segundo nível</a:t>
            </a:r>
          </a:p>
          <a:p>
            <a:pPr marL="0" lvl="2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pt-BR" noProof="0" dirty="0"/>
              <a:t>Terceiro nível</a:t>
            </a:r>
          </a:p>
          <a:p>
            <a:pPr marL="0" lvl="3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pt-BR" noProof="0" dirty="0"/>
              <a:t>Quarto nível</a:t>
            </a:r>
          </a:p>
          <a:p>
            <a:pPr marL="0" lvl="4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pt-BR" noProof="0" dirty="0"/>
              <a:t>Quinto nível</a:t>
            </a:r>
          </a:p>
        </p:txBody>
      </p:sp>
      <p:sp>
        <p:nvSpPr>
          <p:cNvPr id="6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53949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fld id="{DFFABA16-A60E-4C58-9DC9-284576B05B35}" type="datetime1">
              <a:rPr lang="pt-BR" noProof="0" smtClean="0"/>
              <a:t>01/05/2023</a:t>
            </a:fld>
            <a:endParaRPr lang="pt-BR" noProof="0"/>
          </a:p>
        </p:txBody>
      </p:sp>
      <p:sp>
        <p:nvSpPr>
          <p:cNvPr id="7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648200" y="62039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endParaRPr lang="pt-BR" noProof="0"/>
          </a:p>
        </p:txBody>
      </p:sp>
      <p:sp>
        <p:nvSpPr>
          <p:cNvPr id="8" name="Espaço Reservado para o Número do Slide 5"/>
          <p:cNvSpPr>
            <a:spLocks noGrp="1"/>
          </p:cNvSpPr>
          <p:nvPr>
            <p:ph type="sldNum" sz="quarter" idx="4"/>
          </p:nvPr>
        </p:nvSpPr>
        <p:spPr>
          <a:xfrm>
            <a:off x="837192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fld id="{9860EDB8-5305-433F-BE41-D7A86D811DB3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1858365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/>
          <p:cNvSpPr/>
          <p:nvPr userDrawn="1"/>
        </p:nvSpPr>
        <p:spPr>
          <a:xfrm>
            <a:off x="254951" y="262784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sz="1800" noProof="0"/>
          </a:p>
        </p:txBody>
      </p:sp>
      <p:sp>
        <p:nvSpPr>
          <p:cNvPr id="10" name="Retângulo 9"/>
          <p:cNvSpPr/>
          <p:nvPr userDrawn="1"/>
        </p:nvSpPr>
        <p:spPr bwMode="blackWhite">
          <a:xfrm>
            <a:off x="254950" y="262784"/>
            <a:ext cx="11682101" cy="2072643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sz="1800" noProof="0"/>
          </a:p>
        </p:txBody>
      </p:sp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521208" y="1536192"/>
            <a:ext cx="6876288" cy="640080"/>
          </a:xfrm>
        </p:spPr>
        <p:txBody>
          <a:bodyPr rtlCol="0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7" name="Espaço Reservado para Conteúdo 6"/>
          <p:cNvSpPr>
            <a:spLocks noGrp="1"/>
          </p:cNvSpPr>
          <p:nvPr>
            <p:ph sz="quarter" idx="13" hasCustomPrompt="1"/>
          </p:nvPr>
        </p:nvSpPr>
        <p:spPr>
          <a:xfrm>
            <a:off x="539496" y="2560320"/>
            <a:ext cx="9445752" cy="397764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marL="0" lvl="0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pt-BR" noProof="0"/>
              <a:t>Clique para editar o texto Mestre</a:t>
            </a:r>
          </a:p>
          <a:p>
            <a:pPr marL="0" lvl="1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pt-BR" noProof="0"/>
              <a:t>Segundo nível</a:t>
            </a:r>
          </a:p>
          <a:p>
            <a:pPr marL="0" lvl="2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pt-BR" noProof="0"/>
              <a:t>Terceiro nível</a:t>
            </a:r>
          </a:p>
          <a:p>
            <a:pPr marL="0" lvl="3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pt-BR" noProof="0"/>
              <a:t>Quarto nível</a:t>
            </a:r>
          </a:p>
          <a:p>
            <a:pPr marL="0" lvl="4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pt-BR" noProof="0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13356555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 rtl="0"/>
            <a:endParaRPr lang="pt-BR" sz="1800" noProof="0"/>
          </a:p>
        </p:txBody>
      </p:sp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521208" y="448056"/>
            <a:ext cx="6876288" cy="64008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539496" y="1435608"/>
            <a:ext cx="4416552" cy="3977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53949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fld id="{495CCA5C-24EB-4738-B463-0ADFEF5D3564}" type="datetime1">
              <a:rPr lang="pt-BR" noProof="0" smtClean="0"/>
              <a:t>01/05/2023</a:t>
            </a:fld>
            <a:endParaRPr lang="pt-BR" noProof="0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648200" y="62039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4"/>
          </p:nvPr>
        </p:nvSpPr>
        <p:spPr>
          <a:xfrm>
            <a:off x="8375904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fld id="{9860EDB8-5305-433F-BE41-D7A86D811DB3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cxnSp>
        <p:nvCxnSpPr>
          <p:cNvPr id="8" name="Conector Reto 7"/>
          <p:cNvCxnSpPr/>
          <p:nvPr userDrawn="1"/>
        </p:nvCxnSpPr>
        <p:spPr>
          <a:xfrm>
            <a:off x="604434" y="1196392"/>
            <a:ext cx="10983132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67549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2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Tx/>
        <a:buNone/>
        <a:defRPr lang="en-US" sz="1200" kern="1200" dirty="0">
          <a:solidFill>
            <a:schemeClr val="tx1"/>
          </a:solidFill>
          <a:latin typeface="+mn-lt"/>
          <a:ea typeface="+mn-ea"/>
          <a:cs typeface="+mn-cs"/>
        </a:defRPr>
      </a:lvl1pPr>
      <a:lvl2pPr marL="2286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16002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20574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25146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7pPr>
      <a:lvl8pPr marL="29718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8pPr>
      <a:lvl9pPr marL="3429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8.png"/><Relationship Id="rId5" Type="http://schemas.microsoft.com/office/2017/04/relationships/track" Target="../media/track1.vtt"/><Relationship Id="rId4" Type="http://schemas.openxmlformats.org/officeDocument/2006/relationships/notesSlide" Target="../notesSlides/notesSlide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emf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hyperlink" Target="http://go.microsoft.com/fwlink/?LinkId=617172" TargetMode="External"/><Relationship Id="rId7" Type="http://schemas.openxmlformats.org/officeDocument/2006/relationships/hyperlink" Target="Selecione%20aqui%20para%20ir%20para%20o%20treinamento%20gratuito%20do%20PowerPoint.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hyperlink" Target="http://go.microsoft.com/fwlink/?LinkId=623327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838200" y="1164324"/>
            <a:ext cx="10515600" cy="2387600"/>
          </a:xfrm>
        </p:spPr>
        <p:txBody>
          <a:bodyPr rtlCol="0" anchor="ctr" anchorCtr="0">
            <a:normAutofit/>
          </a:bodyPr>
          <a:lstStyle/>
          <a:p>
            <a:pPr rtl="0"/>
            <a:r>
              <a:rPr lang="pt-BR" sz="4800" b="1" dirty="0">
                <a:solidFill>
                  <a:schemeClr val="bg1"/>
                </a:solidFill>
              </a:rPr>
              <a:t>Iniciante em Programação T5 - ONE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4294967295"/>
          </p:nvPr>
        </p:nvSpPr>
        <p:spPr>
          <a:xfrm>
            <a:off x="855619" y="2933105"/>
            <a:ext cx="10053385" cy="1137793"/>
          </a:xfrm>
        </p:spPr>
        <p:txBody>
          <a:bodyPr rtlCol="0">
            <a:normAutofit/>
          </a:bodyPr>
          <a:lstStyle/>
          <a:p>
            <a:pPr marL="0" indent="0" rtl="0">
              <a:buNone/>
            </a:pPr>
            <a:r>
              <a:rPr lang="pt-BR" sz="2400" b="1" dirty="0" err="1">
                <a:solidFill>
                  <a:schemeClr val="bg1"/>
                </a:solidFill>
                <a:latin typeface="+mj-lt"/>
              </a:rPr>
              <a:t>JavaScript</a:t>
            </a:r>
            <a:r>
              <a:rPr lang="pt-BR" sz="2400" b="1" dirty="0">
                <a:solidFill>
                  <a:schemeClr val="bg1"/>
                </a:solidFill>
                <a:latin typeface="+mj-lt"/>
              </a:rPr>
              <a:t> e HTML: desenvolva um jogo e pratique lógica de programação</a:t>
            </a:r>
          </a:p>
        </p:txBody>
      </p:sp>
    </p:spTree>
    <p:extLst>
      <p:ext uri="{BB962C8B-B14F-4D97-AF65-F5344CB8AC3E}">
        <p14:creationId xmlns:p14="http://schemas.microsoft.com/office/powerpoint/2010/main" val="24718077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4294967295"/>
          </p:nvPr>
        </p:nvSpPr>
        <p:spPr>
          <a:xfrm>
            <a:off x="855619" y="2469279"/>
            <a:ext cx="10077423" cy="1137793"/>
          </a:xfrm>
        </p:spPr>
        <p:txBody>
          <a:bodyPr rtlCol="0">
            <a:normAutofit/>
          </a:bodyPr>
          <a:lstStyle/>
          <a:p>
            <a:pPr marL="0" indent="0" algn="ctr" rtl="0">
              <a:buNone/>
            </a:pPr>
            <a:r>
              <a:rPr lang="pt-BR" sz="2300" b="1" dirty="0">
                <a:solidFill>
                  <a:schemeClr val="bg1"/>
                </a:solidFill>
                <a:latin typeface="+mj-lt"/>
              </a:rPr>
              <a:t>02. COMUNIQUE-SE COM O USUÁRIO</a:t>
            </a:r>
          </a:p>
        </p:txBody>
      </p:sp>
    </p:spTree>
    <p:extLst>
      <p:ext uri="{BB962C8B-B14F-4D97-AF65-F5344CB8AC3E}">
        <p14:creationId xmlns:p14="http://schemas.microsoft.com/office/powerpoint/2010/main" val="36803954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821A88-94A9-38AF-9DA6-9CFF17F78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Recapitulando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D256B19-E521-D6A5-0CE8-C8FD04E179B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6" y="1435608"/>
            <a:ext cx="4946904" cy="2454487"/>
          </a:xfrm>
        </p:spPr>
        <p:txBody>
          <a:bodyPr/>
          <a:lstStyle/>
          <a:p>
            <a:r>
              <a:rPr lang="pt-BR" b="1" dirty="0"/>
              <a:t>Convenção de código: </a:t>
            </a:r>
            <a:br>
              <a:rPr lang="pt-BR" dirty="0"/>
            </a:br>
            <a:r>
              <a:rPr lang="pt-BR" dirty="0" err="1"/>
              <a:t>tags</a:t>
            </a:r>
            <a:r>
              <a:rPr lang="pt-BR" dirty="0"/>
              <a:t> HTML devem ser escritas com letra minúscula, mesmo que funcione utilizando maiúsculas.  </a:t>
            </a:r>
          </a:p>
          <a:p>
            <a:r>
              <a:rPr lang="pt-BR" b="1" dirty="0"/>
              <a:t>Mundo </a:t>
            </a:r>
            <a:r>
              <a:rPr lang="pt-BR" b="1" dirty="0" err="1"/>
              <a:t>JavaScript</a:t>
            </a:r>
            <a:r>
              <a:rPr lang="pt-BR" b="1" dirty="0"/>
              <a:t> é mais rígido: </a:t>
            </a:r>
            <a:br>
              <a:rPr lang="pt-BR" dirty="0"/>
            </a:br>
            <a:r>
              <a:rPr lang="pt-BR" dirty="0"/>
              <a:t>O mundo </a:t>
            </a:r>
            <a:r>
              <a:rPr lang="pt-BR" dirty="0" err="1"/>
              <a:t>JavaScript</a:t>
            </a:r>
            <a:r>
              <a:rPr lang="pt-BR" dirty="0"/>
              <a:t> só está preparado para entender a sintaxe </a:t>
            </a:r>
            <a:r>
              <a:rPr lang="pt-BR" b="1" dirty="0" err="1">
                <a:solidFill>
                  <a:schemeClr val="accent4">
                    <a:lumMod val="75000"/>
                  </a:schemeClr>
                </a:solidFill>
              </a:rPr>
              <a:t>alert</a:t>
            </a:r>
            <a:r>
              <a:rPr lang="pt-BR" dirty="0"/>
              <a:t>, em letras minúsculas. </a:t>
            </a:r>
            <a:r>
              <a:rPr lang="pt-BR" b="0" i="0" dirty="0">
                <a:effectLst/>
              </a:rPr>
              <a:t>Ao escrevermos em letras maiúsculas, estamos incorrendo em um erro de </a:t>
            </a:r>
            <a:r>
              <a:rPr lang="pt-BR" b="1" i="0" dirty="0">
                <a:effectLst/>
              </a:rPr>
              <a:t>sintaxe</a:t>
            </a:r>
            <a:r>
              <a:rPr lang="pt-BR" b="0" i="0" dirty="0">
                <a:effectLst/>
              </a:rPr>
              <a:t>.</a:t>
            </a:r>
            <a:endParaRPr lang="pt-BR" dirty="0"/>
          </a:p>
          <a:p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5F1FA55-45B4-EE06-1012-3315285BE6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496" y="4420179"/>
            <a:ext cx="4677428" cy="562053"/>
          </a:xfrm>
          <a:prstGeom prst="rect">
            <a:avLst/>
          </a:prstGeom>
        </p:spPr>
      </p:pic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B0BA91D4-772F-F6B2-6372-6FC6914629FD}"/>
              </a:ext>
            </a:extLst>
          </p:cNvPr>
          <p:cNvSpPr txBox="1">
            <a:spLocks/>
          </p:cNvSpPr>
          <p:nvPr/>
        </p:nvSpPr>
        <p:spPr>
          <a:xfrm>
            <a:off x="499740" y="3990623"/>
            <a:ext cx="4416552" cy="5252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Erro de </a:t>
            </a:r>
            <a:r>
              <a:rPr lang="pt-BR" b="1" dirty="0"/>
              <a:t>sintaxe</a:t>
            </a:r>
            <a:r>
              <a:rPr lang="pt-BR" dirty="0"/>
              <a:t>.</a:t>
            </a:r>
          </a:p>
          <a:p>
            <a:endParaRPr lang="pt-BR" dirty="0"/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FE28E4FB-774C-8766-E2AD-AEEFE8551D15}"/>
              </a:ext>
            </a:extLst>
          </p:cNvPr>
          <p:cNvSpPr txBox="1">
            <a:spLocks/>
          </p:cNvSpPr>
          <p:nvPr/>
        </p:nvSpPr>
        <p:spPr>
          <a:xfrm>
            <a:off x="6414054" y="3288616"/>
            <a:ext cx="4826032" cy="33794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O </a:t>
            </a:r>
            <a:r>
              <a:rPr lang="pt-BR" b="1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mínimo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 de que precisamos em nosso programa, para que ele funcione, é a </a:t>
            </a:r>
            <a:r>
              <a:rPr lang="pt-BR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tag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&lt;</a:t>
            </a:r>
            <a:r>
              <a:rPr lang="pt-BR" b="1" i="0" dirty="0">
                <a:solidFill>
                  <a:srgbClr val="7030A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meta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&gt; com atributo </a:t>
            </a:r>
            <a:r>
              <a:rPr lang="pt-BR" b="1" i="0" dirty="0" err="1">
                <a:solidFill>
                  <a:schemeClr val="accent4">
                    <a:lumMod val="7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charset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=</a:t>
            </a:r>
            <a:r>
              <a:rPr lang="pt-BR" b="1" i="0" dirty="0">
                <a:solidFill>
                  <a:schemeClr val="accent6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“UTF-8”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sem o qual o programa pode até funcionar, mas haverá problemas de acentuação. Se queremos escrever um código em </a:t>
            </a:r>
            <a:r>
              <a:rPr lang="pt-BR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JavaScript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ele deve estar inserido na </a:t>
            </a:r>
            <a:r>
              <a:rPr lang="pt-BR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tag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&lt;</a:t>
            </a:r>
            <a:r>
              <a:rPr lang="pt-BR" b="1" i="0" dirty="0">
                <a:solidFill>
                  <a:srgbClr val="7030A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script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&gt;. </a:t>
            </a:r>
          </a:p>
          <a:p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Para esta </a:t>
            </a:r>
            <a:r>
              <a:rPr lang="pt-BR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tag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aprendemos o comando </a:t>
            </a:r>
            <a:r>
              <a:rPr lang="pt-BR" b="1" dirty="0" err="1">
                <a:solidFill>
                  <a:schemeClr val="accent4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alert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Precisamos informá-lo sobre que informações serão exibidas. Às instruções que o </a:t>
            </a:r>
            <a:r>
              <a:rPr lang="pt-BR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JavaScript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recebe é dado o nome de </a:t>
            </a:r>
            <a:r>
              <a:rPr lang="pt-BR" b="1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parâmetro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que o </a:t>
            </a:r>
            <a:r>
              <a:rPr lang="pt-BR" b="1" i="0" dirty="0" err="1">
                <a:solidFill>
                  <a:schemeClr val="accent4">
                    <a:lumMod val="7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alert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precisa receber. Isto faz parte da lógica de programação.</a:t>
            </a:r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0D5B1C52-BDDB-23F1-BBEB-E9F8BCE8B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4054" y="1501687"/>
            <a:ext cx="3734321" cy="1419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4526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94DE10-9D8C-CD4A-091C-E8D3139A7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Concatenação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1C540F6-5097-3F9E-8C72-59CC9259CEA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6" y="1435608"/>
            <a:ext cx="5556504" cy="5148072"/>
          </a:xfrm>
        </p:spPr>
        <p:txBody>
          <a:bodyPr>
            <a:normAutofit/>
          </a:bodyPr>
          <a:lstStyle/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O que fazer? O mundo </a:t>
            </a:r>
            <a:r>
              <a:rPr lang="pt-BR" dirty="0" err="1">
                <a:latin typeface="Segoe UI" panose="020B0502040204020203" pitchFamily="34" charset="0"/>
                <a:cs typeface="Segoe UI" panose="020B0502040204020203" pitchFamily="34" charset="0"/>
              </a:rPr>
              <a:t>JavaScript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 é representado por tudo que está inserido na </a:t>
            </a:r>
            <a:r>
              <a:rPr lang="pt-BR" dirty="0" err="1">
                <a:latin typeface="Segoe UI" panose="020B0502040204020203" pitchFamily="34" charset="0"/>
                <a:cs typeface="Segoe UI" panose="020B0502040204020203" pitchFamily="34" charset="0"/>
              </a:rPr>
              <a:t>tag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 &lt;</a:t>
            </a:r>
            <a:r>
              <a:rPr lang="pt-BR" b="1" dirty="0">
                <a:solidFill>
                  <a:srgbClr val="7030A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script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&gt;. Todo o conteúdo desta </a:t>
            </a:r>
            <a:r>
              <a:rPr lang="pt-BR" dirty="0" err="1">
                <a:latin typeface="Segoe UI" panose="020B0502040204020203" pitchFamily="34" charset="0"/>
                <a:cs typeface="Segoe UI" panose="020B0502040204020203" pitchFamily="34" charset="0"/>
              </a:rPr>
              <a:t>tag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 é interpretado pelo navegador como </a:t>
            </a:r>
            <a:r>
              <a:rPr lang="pt-BR" dirty="0" err="1">
                <a:latin typeface="Segoe UI" panose="020B0502040204020203" pitchFamily="34" charset="0"/>
                <a:cs typeface="Segoe UI" panose="020B0502040204020203" pitchFamily="34" charset="0"/>
              </a:rPr>
              <a:t>JavaScript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</a:p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O mundo HTML é compreendido como tudo que está fora da </a:t>
            </a:r>
            <a:r>
              <a:rPr lang="pt-BR" dirty="0" err="1">
                <a:latin typeface="Segoe UI" panose="020B0502040204020203" pitchFamily="34" charset="0"/>
                <a:cs typeface="Segoe UI" panose="020B0502040204020203" pitchFamily="34" charset="0"/>
              </a:rPr>
              <a:t>tag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 &lt;</a:t>
            </a:r>
            <a:r>
              <a:rPr lang="pt-BR" b="1" dirty="0">
                <a:solidFill>
                  <a:srgbClr val="7030A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script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&gt;. O que faremos é escrever, a partir do mundo JS, um HTML. Para isto, adicionaremos </a:t>
            </a:r>
            <a:r>
              <a:rPr lang="pt-BR" b="1" dirty="0" err="1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document</a:t>
            </a:r>
            <a:r>
              <a:rPr lang="pt-BR" dirty="0" err="1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  <a:r>
              <a:rPr lang="pt-BR" b="1" dirty="0" err="1">
                <a:solidFill>
                  <a:schemeClr val="accent4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write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( ):</a:t>
            </a:r>
          </a:p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A palavra </a:t>
            </a:r>
            <a:r>
              <a:rPr lang="pt-BR" dirty="0" err="1">
                <a:latin typeface="Segoe UI" panose="020B0502040204020203" pitchFamily="34" charset="0"/>
                <a:cs typeface="Segoe UI" panose="020B0502040204020203" pitchFamily="34" charset="0"/>
              </a:rPr>
              <a:t>document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 significa, em português, "documento". Nossa página HTML, nosso programa, é um documento. Já a palavra </a:t>
            </a:r>
            <a:r>
              <a:rPr lang="pt-BR" b="1" dirty="0" err="1">
                <a:solidFill>
                  <a:schemeClr val="accent4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write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 corresponde à palavra "escrever". O </a:t>
            </a:r>
            <a:r>
              <a:rPr lang="pt-BR" b="1" dirty="0" err="1">
                <a:solidFill>
                  <a:schemeClr val="accent4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write</a:t>
            </a:r>
            <a:r>
              <a:rPr lang="pt-BR" b="1" dirty="0">
                <a:solidFill>
                  <a:schemeClr val="accent4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recebe parênteses ao final, ou seja, ele aceita receber algo para escrever no documento. Como vimos, o texto no </a:t>
            </a:r>
            <a:r>
              <a:rPr lang="pt-BR" dirty="0" err="1">
                <a:latin typeface="Segoe UI" panose="020B0502040204020203" pitchFamily="34" charset="0"/>
                <a:cs typeface="Segoe UI" panose="020B0502040204020203" pitchFamily="34" charset="0"/>
              </a:rPr>
              <a:t>JavaScript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 é incluído entre aspas</a:t>
            </a:r>
          </a:p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O texto é chamado de </a:t>
            </a:r>
            <a:r>
              <a:rPr lang="pt-BR" dirty="0" err="1">
                <a:latin typeface="Segoe UI" panose="020B0502040204020203" pitchFamily="34" charset="0"/>
                <a:cs typeface="Segoe UI" panose="020B0502040204020203" pitchFamily="34" charset="0"/>
              </a:rPr>
              <a:t>string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, tanto em JS como em outras linguagens de programação. 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C1F4C6A-67F5-0880-DB1C-5EAF0F423F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2008" y="1435609"/>
            <a:ext cx="3520453" cy="1564646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21C0E615-2DDC-D1B6-E926-D33AC10296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2008" y="3238023"/>
            <a:ext cx="3520453" cy="1464887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5FC9D056-5E78-DAB5-44CC-0ADF4CDC1E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2008" y="5133158"/>
            <a:ext cx="3520453" cy="1374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222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E3937A-32D3-2F68-7DB1-3DAA750942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7" y="448056"/>
            <a:ext cx="8622793" cy="640080"/>
          </a:xfrm>
        </p:spPr>
        <p:txBody>
          <a:bodyPr/>
          <a:lstStyle/>
          <a:p>
            <a:r>
              <a:rPr lang="pt-BR" dirty="0"/>
              <a:t>Usar </a:t>
            </a:r>
            <a:r>
              <a:rPr lang="pt-BR" dirty="0" err="1"/>
              <a:t>alert</a:t>
            </a:r>
            <a:r>
              <a:rPr lang="pt-BR" dirty="0"/>
              <a:t> demais pode ser tedioso para o usuário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183F052-DFC3-1896-433C-9E58D27997A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21207" y="3569677"/>
            <a:ext cx="5372849" cy="2447075"/>
          </a:xfrm>
        </p:spPr>
        <p:txBody>
          <a:bodyPr>
            <a:normAutofit/>
          </a:bodyPr>
          <a:lstStyle/>
          <a:p>
            <a:r>
              <a:rPr lang="pt-BR" sz="16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Uma boa prática é terminar uma instrução com </a:t>
            </a:r>
            <a:r>
              <a:rPr lang="pt-BR" sz="1600" b="0" i="1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ponto e vírgula</a:t>
            </a:r>
            <a:r>
              <a:rPr lang="pt-BR" sz="16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. Contudo, vimos que se comunicar com o usuário através de alertas pode ser algo tedioso e por isso aprendemos uma nova instrução capaz de escrever a partir do mundo </a:t>
            </a:r>
            <a:r>
              <a:rPr lang="pt-BR" sz="1600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JavaScript</a:t>
            </a:r>
            <a:r>
              <a:rPr lang="pt-BR" sz="16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no mundo HTML.</a:t>
            </a:r>
            <a:endParaRPr lang="pt-BR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0CDE2B7-0ED7-73A9-697E-8716F6FDAE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07" y="1797740"/>
            <a:ext cx="5372850" cy="1162212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2A1C6AB6-59F5-F47F-237C-54E2654A07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9845" y="1797740"/>
            <a:ext cx="5120948" cy="3246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2477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2B2C51-3DF1-0C8E-C99E-A17604FEB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Operações com textos e números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7828F8E-3722-6832-6E09-1D260B65C7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06" y="1540696"/>
            <a:ext cx="3797575" cy="2332368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484CBE24-9D69-ACF9-FD86-41F86CEA5E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207" y="4180783"/>
            <a:ext cx="7057948" cy="2229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8256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C85106-752F-ED4F-0B45-64C39B57B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Operações com textos e números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FED5B54-FB13-3325-C6BD-022CBA12D8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07" y="1868151"/>
            <a:ext cx="10210571" cy="4335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6301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9FD2D1-4244-9F2B-AFE1-B981A8953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Operações com textos e números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F82B279-6CDA-0FE4-5248-4807F309F8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07" y="1808727"/>
            <a:ext cx="9955014" cy="4601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5923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5C6782-2BB1-E2E3-AC9B-8B6AC0D3B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Operações com textos e números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9727D43-FC53-7A0F-44DA-A25F01F399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07" y="1648076"/>
            <a:ext cx="8960418" cy="4979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8847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4294967295"/>
          </p:nvPr>
        </p:nvSpPr>
        <p:spPr>
          <a:xfrm>
            <a:off x="855619" y="2469279"/>
            <a:ext cx="10077423" cy="1137793"/>
          </a:xfrm>
        </p:spPr>
        <p:txBody>
          <a:bodyPr rtlCol="0">
            <a:normAutofit/>
          </a:bodyPr>
          <a:lstStyle/>
          <a:p>
            <a:pPr marL="0" indent="0" algn="ctr" rtl="0">
              <a:buNone/>
            </a:pPr>
            <a:r>
              <a:rPr lang="pt-BR" sz="2300" b="1" dirty="0">
                <a:solidFill>
                  <a:schemeClr val="bg1"/>
                </a:solidFill>
                <a:latin typeface="+mj-lt"/>
              </a:rPr>
              <a:t>03. TORNE SEU PROGRAMA DINÂMICO COM VARIÁVEIS</a:t>
            </a:r>
          </a:p>
        </p:txBody>
      </p:sp>
    </p:spTree>
    <p:extLst>
      <p:ext uri="{BB962C8B-B14F-4D97-AF65-F5344CB8AC3E}">
        <p14:creationId xmlns:p14="http://schemas.microsoft.com/office/powerpoint/2010/main" val="20867268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9B6AD3-072E-380E-D1AC-FEC181213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Reduzindo alterações</a:t>
            </a:r>
          </a:p>
        </p:txBody>
      </p:sp>
      <p:sp>
        <p:nvSpPr>
          <p:cNvPr id="11" name="Espaço Reservado para Conteúdo 10">
            <a:extLst>
              <a:ext uri="{FF2B5EF4-FFF2-40B4-BE49-F238E27FC236}">
                <a16:creationId xmlns:a16="http://schemas.microsoft.com/office/drawing/2014/main" id="{F165F55F-12EB-DFBC-896A-697B762DD86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21208" y="1377553"/>
            <a:ext cx="11041528" cy="2544005"/>
          </a:xfrm>
        </p:spPr>
        <p:txBody>
          <a:bodyPr>
            <a:normAutofit/>
          </a:bodyPr>
          <a:lstStyle/>
          <a:p>
            <a:r>
              <a:rPr lang="pt-BR" b="1" dirty="0">
                <a:solidFill>
                  <a:schemeClr val="accent2"/>
                </a:solidFill>
              </a:rPr>
              <a:t>Variáveis: </a:t>
            </a:r>
            <a:br>
              <a:rPr lang="pt-BR" dirty="0"/>
            </a:br>
            <a:r>
              <a:rPr lang="pt-BR" b="0" i="0" dirty="0">
                <a:effectLst/>
              </a:rPr>
              <a:t>O processo de "raciocínio" do </a:t>
            </a:r>
            <a:r>
              <a:rPr lang="pt-BR" b="0" i="0" dirty="0" err="1">
                <a:effectLst/>
              </a:rPr>
              <a:t>JavaScript</a:t>
            </a:r>
            <a:r>
              <a:rPr lang="pt-BR" b="0" i="0" dirty="0">
                <a:effectLst/>
              </a:rPr>
              <a:t> será questionar se determinado trecho está entre aspas, e se estiver, é uma </a:t>
            </a:r>
            <a:r>
              <a:rPr lang="pt-BR" b="0" i="0" dirty="0" err="1">
                <a:effectLst/>
              </a:rPr>
              <a:t>string</a:t>
            </a:r>
            <a:r>
              <a:rPr lang="pt-BR" b="0" i="0" dirty="0">
                <a:effectLst/>
              </a:rPr>
              <a:t>, caso negativo, será feita uma próxima pergunta: trata-se de um número? Caso a resposta seja "não", significa que se trata de uma </a:t>
            </a:r>
            <a:r>
              <a:rPr lang="pt-BR" b="1" i="0" dirty="0">
                <a:effectLst/>
              </a:rPr>
              <a:t>variável</a:t>
            </a:r>
            <a:r>
              <a:rPr lang="pt-BR" b="0" i="0" dirty="0">
                <a:effectLst/>
              </a:rPr>
              <a:t>.            </a:t>
            </a:r>
            <a:br>
              <a:rPr lang="pt-BR" b="0" i="0" dirty="0">
                <a:effectLst/>
              </a:rPr>
            </a:br>
            <a:r>
              <a:rPr lang="pt-BR" b="1" dirty="0">
                <a:solidFill>
                  <a:srgbClr val="7030A0"/>
                </a:solidFill>
              </a:rPr>
              <a:t>var</a:t>
            </a:r>
            <a:r>
              <a:rPr lang="pt-BR" dirty="0"/>
              <a:t> ano = </a:t>
            </a:r>
            <a:r>
              <a:rPr lang="pt-BR" b="1" dirty="0">
                <a:solidFill>
                  <a:schemeClr val="accent1"/>
                </a:solidFill>
              </a:rPr>
              <a:t>2016</a:t>
            </a:r>
            <a:r>
              <a:rPr lang="pt-BR" dirty="0"/>
              <a:t>; </a:t>
            </a:r>
          </a:p>
          <a:p>
            <a:r>
              <a:rPr lang="pt-BR" b="0" i="0" dirty="0">
                <a:effectLst/>
              </a:rPr>
              <a:t>O prefixo </a:t>
            </a:r>
            <a:r>
              <a:rPr lang="pt-BR" b="1" i="0" dirty="0">
                <a:solidFill>
                  <a:srgbClr val="7030A0"/>
                </a:solidFill>
                <a:effectLst/>
              </a:rPr>
              <a:t>var</a:t>
            </a:r>
            <a:r>
              <a:rPr lang="pt-BR" b="0" i="0" dirty="0">
                <a:effectLst/>
              </a:rPr>
              <a:t> ó é utilizado ao declararmos a variável pela primeira vez, então não é necessário utilizá-lo ao definirmos um novo valor. As variáveis nos ajudam, também, a fazer a manutenção de nosso código, já que ela é declarada em um único ponto e pode ser utilizada em diversos momentos.</a:t>
            </a:r>
            <a:endParaRPr lang="pt-BR" dirty="0"/>
          </a:p>
        </p:txBody>
      </p:sp>
      <p:pic>
        <p:nvPicPr>
          <p:cNvPr id="15" name="Imagem 14" descr="Tela de computador com letras e números em fundo preto&#10;&#10;Descrição gerada automaticamente">
            <a:extLst>
              <a:ext uri="{FF2B5EF4-FFF2-40B4-BE49-F238E27FC236}">
                <a16:creationId xmlns:a16="http://schemas.microsoft.com/office/drawing/2014/main" id="{EF4293FD-55E1-6451-2C40-CFCEE96DF9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08" y="3921559"/>
            <a:ext cx="3472414" cy="2380921"/>
          </a:xfrm>
          <a:prstGeom prst="rect">
            <a:avLst/>
          </a:prstGeom>
        </p:spPr>
      </p:pic>
      <p:pic>
        <p:nvPicPr>
          <p:cNvPr id="17" name="Imagem 16" descr="Texto&#10;&#10;Descrição gerada automaticamente">
            <a:extLst>
              <a:ext uri="{FF2B5EF4-FFF2-40B4-BE49-F238E27FC236}">
                <a16:creationId xmlns:a16="http://schemas.microsoft.com/office/drawing/2014/main" id="{5E2A956A-8D5A-FCF9-23DB-AE2DB49E9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3141" y="3926388"/>
            <a:ext cx="3985718" cy="2376092"/>
          </a:xfrm>
          <a:prstGeom prst="rect">
            <a:avLst/>
          </a:prstGeom>
        </p:spPr>
      </p:pic>
      <p:pic>
        <p:nvPicPr>
          <p:cNvPr id="19" name="Imagem 18" descr="Texto&#10;&#10;Descrição gerada automaticamente">
            <a:extLst>
              <a:ext uri="{FF2B5EF4-FFF2-40B4-BE49-F238E27FC236}">
                <a16:creationId xmlns:a16="http://schemas.microsoft.com/office/drawing/2014/main" id="{B75AD3B8-BF31-B2CC-8507-0C039CCFD3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9263" y="3921559"/>
            <a:ext cx="3421528" cy="2376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4919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4294967295"/>
          </p:nvPr>
        </p:nvSpPr>
        <p:spPr>
          <a:xfrm>
            <a:off x="855619" y="2469279"/>
            <a:ext cx="10077423" cy="1137793"/>
          </a:xfrm>
        </p:spPr>
        <p:txBody>
          <a:bodyPr rtlCol="0">
            <a:normAutofit/>
          </a:bodyPr>
          <a:lstStyle/>
          <a:p>
            <a:pPr marL="0" indent="0" algn="ctr" rtl="0">
              <a:buNone/>
            </a:pPr>
            <a:r>
              <a:rPr lang="pt-BR" sz="2300" b="1" dirty="0">
                <a:solidFill>
                  <a:schemeClr val="bg1"/>
                </a:solidFill>
                <a:latin typeface="+mj-lt"/>
              </a:rPr>
              <a:t>01. COMECE A PROGRAMAR HOJE</a:t>
            </a:r>
          </a:p>
        </p:txBody>
      </p:sp>
    </p:spTree>
    <p:extLst>
      <p:ext uri="{BB962C8B-B14F-4D97-AF65-F5344CB8AC3E}">
        <p14:creationId xmlns:p14="http://schemas.microsoft.com/office/powerpoint/2010/main" val="31430611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9CE93E7-AF16-48DD-2F4E-8E7969F72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Variáveis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A2ABD72-342E-9078-068D-117563CDAF5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5" y="1435608"/>
            <a:ext cx="4838750" cy="1991800"/>
          </a:xfrm>
        </p:spPr>
        <p:txBody>
          <a:bodyPr/>
          <a:lstStyle/>
          <a:p>
            <a:r>
              <a:rPr lang="pt-BR" b="0" i="0" dirty="0">
                <a:effectLst/>
              </a:rPr>
              <a:t>Uma variável pode guardar praticamente o que você quiser: um </a:t>
            </a:r>
            <a:r>
              <a:rPr lang="pt-BR" i="0" dirty="0">
                <a:effectLst/>
              </a:rPr>
              <a:t>número,</a:t>
            </a:r>
            <a:r>
              <a:rPr lang="pt-BR" b="0" i="0" dirty="0">
                <a:effectLst/>
              </a:rPr>
              <a:t> uma </a:t>
            </a:r>
            <a:r>
              <a:rPr lang="pt-BR" b="0" i="0" dirty="0" err="1">
                <a:effectLst/>
              </a:rPr>
              <a:t>string</a:t>
            </a:r>
            <a:r>
              <a:rPr lang="pt-BR" b="0" i="0" dirty="0">
                <a:effectLst/>
              </a:rPr>
              <a:t> ou outro pedaço de código. </a:t>
            </a:r>
          </a:p>
          <a:p>
            <a:r>
              <a:rPr lang="pt-BR" dirty="0"/>
              <a:t>É</a:t>
            </a:r>
            <a:r>
              <a:rPr lang="pt-BR" b="0" i="0" dirty="0">
                <a:effectLst/>
              </a:rPr>
              <a:t> possível calcular a média das idades usando a frase "A média das idades é" e concatenando com a soma das idades dividida pelo número de indivíduos.</a:t>
            </a:r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B65FFEA-196D-5C8A-9589-FBE684367F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08" y="3430592"/>
            <a:ext cx="4463748" cy="358171"/>
          </a:xfrm>
          <a:prstGeom prst="rect">
            <a:avLst/>
          </a:prstGeom>
        </p:spPr>
      </p:pic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BDB70677-07AE-20C7-36BF-5E20F124F128}"/>
              </a:ext>
            </a:extLst>
          </p:cNvPr>
          <p:cNvSpPr txBox="1">
            <a:spLocks/>
          </p:cNvSpPr>
          <p:nvPr/>
        </p:nvSpPr>
        <p:spPr>
          <a:xfrm>
            <a:off x="521207" y="4213221"/>
            <a:ext cx="4365425" cy="4964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Podemos realizar a operação por meio de uma variável: 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56E9232C-9365-1695-1C40-B29DF86325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208" y="4675166"/>
            <a:ext cx="4463748" cy="413932"/>
          </a:xfrm>
          <a:prstGeom prst="rect">
            <a:avLst/>
          </a:prstGeom>
        </p:spPr>
      </p:pic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432AD43D-ADA2-2F7E-5C85-69A744A2BD03}"/>
              </a:ext>
            </a:extLst>
          </p:cNvPr>
          <p:cNvSpPr txBox="1">
            <a:spLocks/>
          </p:cNvSpPr>
          <p:nvPr/>
        </p:nvSpPr>
        <p:spPr>
          <a:xfrm>
            <a:off x="5853830" y="1435607"/>
            <a:ext cx="5484055" cy="6400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>
                <a:solidFill>
                  <a:srgbClr val="3D464D"/>
                </a:solidFill>
              </a:rPr>
              <a:t>Para</a:t>
            </a:r>
            <a:r>
              <a:rPr lang="pt-BR" b="0" i="0" dirty="0">
                <a:solidFill>
                  <a:srgbClr val="3D464D"/>
                </a:solidFill>
                <a:effectLst/>
              </a:rPr>
              <a:t> arredondar números com muitas casas decimais, c</a:t>
            </a:r>
            <a:r>
              <a:rPr lang="pt-BR" dirty="0">
                <a:solidFill>
                  <a:srgbClr val="3D464D"/>
                </a:solidFill>
              </a:rPr>
              <a:t>hamaremos a </a:t>
            </a:r>
            <a:r>
              <a:rPr lang="pt-BR" b="1" dirty="0">
                <a:solidFill>
                  <a:srgbClr val="3D464D"/>
                </a:solidFill>
              </a:rPr>
              <a:t>função </a:t>
            </a:r>
            <a:r>
              <a:rPr lang="pt-BR" b="1" dirty="0">
                <a:solidFill>
                  <a:schemeClr val="accent4">
                    <a:lumMod val="75000"/>
                  </a:schemeClr>
                </a:solidFill>
              </a:rPr>
              <a:t>round</a:t>
            </a:r>
            <a:r>
              <a:rPr lang="pt-BR" b="1" dirty="0">
                <a:solidFill>
                  <a:srgbClr val="3D464D"/>
                </a:solidFill>
              </a:rPr>
              <a:t> </a:t>
            </a:r>
            <a:r>
              <a:rPr lang="pt-BR" b="0" i="0" dirty="0">
                <a:solidFill>
                  <a:srgbClr val="3D464D"/>
                </a:solidFill>
                <a:effectLst/>
              </a:rPr>
              <a:t>(do inglês, "arredondar"):</a:t>
            </a:r>
            <a:endParaRPr lang="pt-BR" dirty="0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068B6044-563B-AB03-E5B3-9F90CCC5FD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2670" y="2148384"/>
            <a:ext cx="838273" cy="304826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32FCF64C-B9DE-EBAF-2964-00FC548E29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22670" y="2620989"/>
            <a:ext cx="5415216" cy="624894"/>
          </a:xfrm>
          <a:prstGeom prst="rect">
            <a:avLst/>
          </a:prstGeom>
        </p:spPr>
      </p:pic>
      <p:sp>
        <p:nvSpPr>
          <p:cNvPr id="14" name="Espaço Reservado para Conteúdo 2">
            <a:extLst>
              <a:ext uri="{FF2B5EF4-FFF2-40B4-BE49-F238E27FC236}">
                <a16:creationId xmlns:a16="http://schemas.microsoft.com/office/drawing/2014/main" id="{31E266C5-A28C-29F8-401E-9391CF10D10C}"/>
              </a:ext>
            </a:extLst>
          </p:cNvPr>
          <p:cNvSpPr txBox="1">
            <a:spLocks/>
          </p:cNvSpPr>
          <p:nvPr/>
        </p:nvSpPr>
        <p:spPr>
          <a:xfrm>
            <a:off x="5873510" y="3471142"/>
            <a:ext cx="5590904" cy="14941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No código não </a:t>
            </a:r>
            <a:r>
              <a:rPr lang="pt-BR" b="0" i="0" dirty="0">
                <a:effectLst/>
              </a:rPr>
              <a:t>é evidente qual idade corresponde a qual indivíduo. Na operação </a:t>
            </a:r>
            <a:r>
              <a:rPr lang="pt-BR" b="1" i="0" dirty="0">
                <a:solidFill>
                  <a:schemeClr val="accent1"/>
                </a:solidFill>
                <a:effectLst/>
              </a:rPr>
              <a:t>39 + 20 + 41</a:t>
            </a:r>
            <a:r>
              <a:rPr lang="pt-BR" b="0" i="0" dirty="0">
                <a:effectLst/>
              </a:rPr>
              <a:t>. Não dá para saber qual idade pertence a quem. </a:t>
            </a:r>
          </a:p>
          <a:p>
            <a:r>
              <a:rPr lang="pt-BR" b="0" i="0" dirty="0">
                <a:effectLst/>
              </a:rPr>
              <a:t>Para eliminarmos esta dificuldade, criaremos variáveis para a idade de cada um:</a:t>
            </a:r>
            <a:endParaRPr lang="pt-BR" dirty="0"/>
          </a:p>
        </p:txBody>
      </p:sp>
      <p:pic>
        <p:nvPicPr>
          <p:cNvPr id="16" name="Imagem 15" descr="Texto&#10;&#10;Descrição gerada automaticamente">
            <a:extLst>
              <a:ext uri="{FF2B5EF4-FFF2-40B4-BE49-F238E27FC236}">
                <a16:creationId xmlns:a16="http://schemas.microsoft.com/office/drawing/2014/main" id="{AAA97964-435F-CD8F-41CC-5D2BD9A4DA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46212" y="4794028"/>
            <a:ext cx="5034743" cy="1526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3664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02AD85-622A-106F-3A66-3D71BDAA1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Resumo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0B666FE-2C05-F714-BFB4-B8A92C913C9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21206" y="1312729"/>
            <a:ext cx="6784162" cy="5170935"/>
          </a:xfrm>
        </p:spPr>
        <p:txBody>
          <a:bodyPr>
            <a:noAutofit/>
          </a:bodyPr>
          <a:lstStyle/>
          <a:p>
            <a:r>
              <a:rPr lang="pt-BR" sz="1000" b="0" i="0" dirty="0">
                <a:solidFill>
                  <a:srgbClr val="3D464D"/>
                </a:solidFill>
                <a:effectLst/>
              </a:rPr>
              <a:t>Aprendemos a trabalhar com variáveis, que nos facilitam a manutenção de nosso programa, e o tornam mais dinâmico. Por exemplo, para o ano, em vez de termos o número fixo no comando, cujas alterações posteriores teriam que ser feitas manualmente em todos os locais em que ele aparece, declaramos uma variável que guarda um valor, no caso </a:t>
            </a:r>
            <a:r>
              <a:rPr lang="pt-BR" sz="1000" b="1" dirty="0">
                <a:solidFill>
                  <a:schemeClr val="accent1"/>
                </a:solidFill>
              </a:rPr>
              <a:t>2016</a:t>
            </a:r>
            <a:r>
              <a:rPr lang="pt-BR" sz="1000" dirty="0">
                <a:solidFill>
                  <a:srgbClr val="3D464D"/>
                </a:solidFill>
              </a:rPr>
              <a:t>. </a:t>
            </a:r>
            <a:r>
              <a:rPr lang="pt-BR" sz="1000" b="0" i="0" dirty="0">
                <a:solidFill>
                  <a:srgbClr val="3D464D"/>
                </a:solidFill>
                <a:effectLst/>
              </a:rPr>
              <a:t>Para isso, utilizamos o prefixo </a:t>
            </a:r>
            <a:r>
              <a:rPr lang="pt-BR" sz="1000" b="1" i="0" dirty="0">
                <a:solidFill>
                  <a:srgbClr val="7030A0"/>
                </a:solidFill>
                <a:effectLst/>
              </a:rPr>
              <a:t>var</a:t>
            </a:r>
            <a:r>
              <a:rPr lang="pt-BR" sz="1000" b="0" i="0" dirty="0">
                <a:solidFill>
                  <a:srgbClr val="3D464D"/>
                </a:solidFill>
                <a:effectLst/>
              </a:rPr>
              <a:t>, abreviação de </a:t>
            </a:r>
            <a:r>
              <a:rPr lang="pt-BR" sz="1000" b="0" i="1" dirty="0" err="1">
                <a:solidFill>
                  <a:srgbClr val="7030A0"/>
                </a:solidFill>
                <a:effectLst/>
              </a:rPr>
              <a:t>variable</a:t>
            </a:r>
            <a:r>
              <a:rPr lang="pt-BR" sz="1000" b="0" i="0" dirty="0">
                <a:solidFill>
                  <a:srgbClr val="3D464D"/>
                </a:solidFill>
                <a:effectLst/>
              </a:rPr>
              <a:t>, em seguida nomeamos a variável como ano. Além disso, utilizamos o sinal de </a:t>
            </a:r>
            <a:r>
              <a:rPr lang="pt-BR" sz="1000" b="1" i="0" dirty="0">
                <a:solidFill>
                  <a:schemeClr val="accent1"/>
                </a:solidFill>
                <a:effectLst/>
              </a:rPr>
              <a:t>=</a:t>
            </a:r>
            <a:r>
              <a:rPr lang="pt-BR" sz="1000" b="0" i="0" dirty="0">
                <a:solidFill>
                  <a:srgbClr val="3D464D"/>
                </a:solidFill>
                <a:effectLst/>
              </a:rPr>
              <a:t>, que lemos como "recebe". Portanto, a </a:t>
            </a:r>
            <a:r>
              <a:rPr lang="pt-BR" sz="1000" b="0" i="0" dirty="0">
                <a:solidFill>
                  <a:srgbClr val="7030A0"/>
                </a:solidFill>
                <a:effectLst/>
              </a:rPr>
              <a:t>variável </a:t>
            </a:r>
            <a:r>
              <a:rPr lang="pt-BR" sz="1000" b="0" i="0" dirty="0">
                <a:solidFill>
                  <a:srgbClr val="3D464D"/>
                </a:solidFill>
                <a:effectLst/>
              </a:rPr>
              <a:t>ano recebe 2016. </a:t>
            </a:r>
          </a:p>
          <a:p>
            <a:r>
              <a:rPr lang="pt-BR" sz="1000" b="0" i="0" dirty="0">
                <a:solidFill>
                  <a:srgbClr val="3D464D"/>
                </a:solidFill>
                <a:effectLst/>
              </a:rPr>
              <a:t>Assim, em todo o lugar em que esta </a:t>
            </a:r>
            <a:r>
              <a:rPr lang="pt-BR" sz="1000" b="0" i="0" dirty="0">
                <a:solidFill>
                  <a:srgbClr val="7030A0"/>
                </a:solidFill>
                <a:effectLst/>
              </a:rPr>
              <a:t>variável </a:t>
            </a:r>
            <a:r>
              <a:rPr lang="pt-BR" sz="1000" b="0" i="0" dirty="0">
                <a:solidFill>
                  <a:srgbClr val="3D464D"/>
                </a:solidFill>
                <a:effectLst/>
              </a:rPr>
              <a:t>for acessada, o JS "pegará" o seu valor naquele momento. Quando o código do trecho abaixo for executado, a primeira linha a ser processada é a declaração da </a:t>
            </a:r>
            <a:r>
              <a:rPr lang="pt-BR" sz="1000" b="0" i="0" dirty="0">
                <a:solidFill>
                  <a:srgbClr val="7030A0"/>
                </a:solidFill>
                <a:effectLst/>
              </a:rPr>
              <a:t>variável</a:t>
            </a:r>
            <a:r>
              <a:rPr lang="pt-BR" sz="1000" b="0" i="0" dirty="0">
                <a:solidFill>
                  <a:srgbClr val="3D464D"/>
                </a:solidFill>
                <a:effectLst/>
              </a:rPr>
              <a:t>. Em seguida, ele imprimirá a linha do</a:t>
            </a:r>
            <a:r>
              <a:rPr lang="pt-BR" sz="1000" dirty="0">
                <a:solidFill>
                  <a:srgbClr val="3D464D"/>
                </a:solidFill>
              </a:rPr>
              <a:t> </a:t>
            </a:r>
            <a:r>
              <a:rPr lang="pt-BR" sz="1000" dirty="0" err="1">
                <a:solidFill>
                  <a:srgbClr val="3D464D"/>
                </a:solidFill>
              </a:rPr>
              <a:t>document.</a:t>
            </a:r>
            <a:r>
              <a:rPr lang="pt-BR" sz="1000" b="1" dirty="0" err="1">
                <a:solidFill>
                  <a:schemeClr val="accent4">
                    <a:lumMod val="75000"/>
                  </a:schemeClr>
                </a:solidFill>
              </a:rPr>
              <a:t>write</a:t>
            </a:r>
            <a:r>
              <a:rPr lang="pt-BR" sz="1000" dirty="0">
                <a:solidFill>
                  <a:srgbClr val="3D464D"/>
                </a:solidFill>
              </a:rPr>
              <a:t>( ); </a:t>
            </a:r>
            <a:r>
              <a:rPr lang="pt-BR" sz="1000" b="0" i="0" dirty="0">
                <a:solidFill>
                  <a:srgbClr val="3D464D"/>
                </a:solidFill>
                <a:effectLst/>
              </a:rPr>
              <a:t>com a idade do Flávio, que é uma série de concatenações. </a:t>
            </a:r>
            <a:br>
              <a:rPr lang="pt-BR" sz="1000" b="0" i="0" dirty="0">
                <a:solidFill>
                  <a:srgbClr val="3D464D"/>
                </a:solidFill>
                <a:effectLst/>
              </a:rPr>
            </a:br>
            <a:br>
              <a:rPr lang="pt-BR" sz="1000" b="0" i="0" dirty="0">
                <a:solidFill>
                  <a:srgbClr val="3D464D"/>
                </a:solidFill>
                <a:effectLst/>
              </a:rPr>
            </a:br>
            <a:r>
              <a:rPr lang="pt-BR" sz="1000" b="0" i="0" dirty="0">
                <a:solidFill>
                  <a:srgbClr val="3D464D"/>
                </a:solidFill>
                <a:effectLst/>
              </a:rPr>
              <a:t>No momento em que o código for executado, será analisado o valor da</a:t>
            </a:r>
            <a:r>
              <a:rPr lang="pt-BR" sz="1000" b="0" i="0" dirty="0">
                <a:solidFill>
                  <a:srgbClr val="7030A0"/>
                </a:solidFill>
                <a:effectLst/>
              </a:rPr>
              <a:t> variável </a:t>
            </a:r>
            <a:r>
              <a:rPr lang="pt-BR" sz="1000" b="0" i="0" dirty="0">
                <a:solidFill>
                  <a:srgbClr val="3D464D"/>
                </a:solidFill>
                <a:effectLst/>
              </a:rPr>
              <a:t>ano até este ponto, no caso, </a:t>
            </a:r>
            <a:r>
              <a:rPr lang="pt-BR" sz="1000" b="1" i="0" dirty="0">
                <a:solidFill>
                  <a:schemeClr val="accent1"/>
                </a:solidFill>
                <a:effectLst/>
              </a:rPr>
              <a:t>2016</a:t>
            </a:r>
            <a:r>
              <a:rPr lang="pt-BR" sz="1000" b="0" i="0" dirty="0">
                <a:solidFill>
                  <a:srgbClr val="3D464D"/>
                </a:solidFill>
                <a:effectLst/>
              </a:rPr>
              <a:t>. Este valor será impresso até atingir a linha em que a</a:t>
            </a:r>
            <a:r>
              <a:rPr lang="pt-BR" sz="1000" b="0" i="0" dirty="0">
                <a:solidFill>
                  <a:srgbClr val="7030A0"/>
                </a:solidFill>
                <a:effectLst/>
              </a:rPr>
              <a:t> variável </a:t>
            </a:r>
            <a:r>
              <a:rPr lang="pt-BR" sz="1000" b="0" i="0" dirty="0">
                <a:solidFill>
                  <a:srgbClr val="3D464D"/>
                </a:solidFill>
                <a:effectLst/>
              </a:rPr>
              <a:t>ano recebe o valor </a:t>
            </a:r>
            <a:r>
              <a:rPr lang="pt-BR" sz="1000" b="1" i="0" dirty="0">
                <a:solidFill>
                  <a:schemeClr val="accent1"/>
                </a:solidFill>
                <a:effectLst/>
              </a:rPr>
              <a:t>2017</a:t>
            </a:r>
            <a:r>
              <a:rPr lang="pt-BR" sz="1000" b="0" i="0" dirty="0">
                <a:solidFill>
                  <a:srgbClr val="3D464D"/>
                </a:solidFill>
                <a:effectLst/>
              </a:rPr>
              <a:t>. Por definição, os valores da </a:t>
            </a:r>
            <a:r>
              <a:rPr lang="pt-BR" sz="1000" b="0" i="0" dirty="0">
                <a:solidFill>
                  <a:srgbClr val="7030A0"/>
                </a:solidFill>
                <a:effectLst/>
              </a:rPr>
              <a:t>variável</a:t>
            </a:r>
            <a:r>
              <a:rPr lang="pt-BR" sz="1000" b="0" i="0" dirty="0">
                <a:solidFill>
                  <a:srgbClr val="3D464D"/>
                </a:solidFill>
                <a:effectLst/>
              </a:rPr>
              <a:t> mudam, e podem ser alterados em diversos pontos ao longo do programa. Portanto, a partir da nova instrução, o valor de ano será </a:t>
            </a:r>
            <a:r>
              <a:rPr lang="pt-BR" sz="1000" b="1" i="0" dirty="0">
                <a:solidFill>
                  <a:schemeClr val="accent1"/>
                </a:solidFill>
                <a:effectLst/>
              </a:rPr>
              <a:t>2017</a:t>
            </a:r>
            <a:r>
              <a:rPr lang="pt-BR" sz="1000" b="0" i="0" dirty="0">
                <a:solidFill>
                  <a:srgbClr val="3D464D"/>
                </a:solidFill>
                <a:effectLst/>
              </a:rPr>
              <a:t>. </a:t>
            </a:r>
            <a:br>
              <a:rPr lang="pt-BR" sz="1000" b="0" i="0" dirty="0">
                <a:solidFill>
                  <a:srgbClr val="3D464D"/>
                </a:solidFill>
                <a:effectLst/>
              </a:rPr>
            </a:br>
            <a:br>
              <a:rPr lang="pt-BR" sz="1000" b="0" i="0" dirty="0">
                <a:solidFill>
                  <a:srgbClr val="3D464D"/>
                </a:solidFill>
                <a:effectLst/>
              </a:rPr>
            </a:br>
            <a:r>
              <a:rPr lang="pt-BR" sz="1000" dirty="0"/>
              <a:t>Não há influência sobre as instruções anteriores porque elas já foram processadas, com o valor de ano de </a:t>
            </a:r>
            <a:r>
              <a:rPr lang="pt-BR" sz="1000" b="1" dirty="0">
                <a:solidFill>
                  <a:schemeClr val="accent1"/>
                </a:solidFill>
              </a:rPr>
              <a:t>2016</a:t>
            </a:r>
            <a:r>
              <a:rPr lang="pt-BR" sz="1000" dirty="0"/>
              <a:t>. O marco de mudança do valor da </a:t>
            </a:r>
            <a:r>
              <a:rPr lang="pt-BR" sz="1000" dirty="0">
                <a:solidFill>
                  <a:srgbClr val="7030A0"/>
                </a:solidFill>
              </a:rPr>
              <a:t>variável</a:t>
            </a:r>
            <a:r>
              <a:rPr lang="pt-BR" sz="1000" dirty="0"/>
              <a:t> em nosso programa é na linha ano </a:t>
            </a:r>
            <a:r>
              <a:rPr lang="pt-BR" sz="1000" b="1" dirty="0">
                <a:solidFill>
                  <a:schemeClr val="accent1"/>
                </a:solidFill>
              </a:rPr>
              <a:t>= 2017</a:t>
            </a:r>
            <a:r>
              <a:rPr lang="pt-BR" sz="1000" dirty="0"/>
              <a:t>. Vimos também que é possível realizar operações matemáticas, como adições e multiplicações, desde que elas guardem um número. Podemos guardar em uma </a:t>
            </a:r>
            <a:r>
              <a:rPr lang="pt-BR" sz="1000" dirty="0">
                <a:solidFill>
                  <a:srgbClr val="7030A0"/>
                </a:solidFill>
              </a:rPr>
              <a:t>variável</a:t>
            </a:r>
            <a:r>
              <a:rPr lang="pt-BR" sz="1000" dirty="0"/>
              <a:t>, por exemplo, informações de idade. </a:t>
            </a:r>
          </a:p>
          <a:p>
            <a:r>
              <a:rPr lang="pt-BR" sz="1000" dirty="0">
                <a:solidFill>
                  <a:srgbClr val="3D464D"/>
                </a:solidFill>
              </a:rPr>
              <a:t>P</a:t>
            </a:r>
            <a:r>
              <a:rPr lang="pt-BR" sz="1000" b="0" i="0" dirty="0">
                <a:solidFill>
                  <a:srgbClr val="3D464D"/>
                </a:solidFill>
                <a:effectLst/>
              </a:rPr>
              <a:t>odemos também realizar operações matemáticas utilizando os nomes das </a:t>
            </a:r>
            <a:r>
              <a:rPr lang="pt-BR" sz="1000" b="0" i="0" dirty="0">
                <a:solidFill>
                  <a:srgbClr val="7030A0"/>
                </a:solidFill>
                <a:effectLst/>
              </a:rPr>
              <a:t>variáveis</a:t>
            </a:r>
            <a:r>
              <a:rPr lang="pt-BR" sz="1000" b="0" i="0" dirty="0">
                <a:solidFill>
                  <a:srgbClr val="3D464D"/>
                </a:solidFill>
                <a:effectLst/>
              </a:rPr>
              <a:t>, e guardar seu resultado em outra </a:t>
            </a:r>
            <a:r>
              <a:rPr lang="pt-BR" sz="1000" b="0" i="0" dirty="0">
                <a:solidFill>
                  <a:srgbClr val="7030A0"/>
                </a:solidFill>
                <a:effectLst/>
              </a:rPr>
              <a:t>variável</a:t>
            </a:r>
            <a:r>
              <a:rPr lang="pt-BR" sz="1000" b="0" i="0" dirty="0">
                <a:solidFill>
                  <a:srgbClr val="3D464D"/>
                </a:solidFill>
                <a:effectLst/>
              </a:rPr>
              <a:t>. Além disso, u</a:t>
            </a:r>
            <a:r>
              <a:rPr lang="pt-BR" sz="1000" dirty="0"/>
              <a:t>ma variável não guarda só um tipo texto (</a:t>
            </a:r>
            <a:r>
              <a:rPr lang="pt-BR" sz="1000" dirty="0" err="1"/>
              <a:t>string</a:t>
            </a:r>
            <a:r>
              <a:rPr lang="pt-BR" sz="1000" dirty="0"/>
              <a:t>), mas também um tipo número.</a:t>
            </a:r>
          </a:p>
        </p:txBody>
      </p:sp>
      <p:pic>
        <p:nvPicPr>
          <p:cNvPr id="5" name="Imagem 4" descr="Texto&#10;&#10;Descrição gerada automaticamente">
            <a:extLst>
              <a:ext uri="{FF2B5EF4-FFF2-40B4-BE49-F238E27FC236}">
                <a16:creationId xmlns:a16="http://schemas.microsoft.com/office/drawing/2014/main" id="{03F5255F-9D6B-5C5C-9C65-6E11F70DB3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9641" y="1312729"/>
            <a:ext cx="4395607" cy="5170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0058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4294967295"/>
          </p:nvPr>
        </p:nvSpPr>
        <p:spPr>
          <a:xfrm>
            <a:off x="855619" y="2469279"/>
            <a:ext cx="10077423" cy="1137793"/>
          </a:xfrm>
        </p:spPr>
        <p:txBody>
          <a:bodyPr rtlCol="0">
            <a:normAutofit/>
          </a:bodyPr>
          <a:lstStyle/>
          <a:p>
            <a:pPr marL="0" indent="0" algn="ctr" rtl="0">
              <a:buNone/>
            </a:pPr>
            <a:r>
              <a:rPr lang="pt-BR" sz="2300" b="1" dirty="0">
                <a:solidFill>
                  <a:schemeClr val="bg1"/>
                </a:solidFill>
                <a:latin typeface="+mj-lt"/>
              </a:rPr>
              <a:t>04. CRIE SUAS PRÓPRIAS FUNCIONALIDADES</a:t>
            </a:r>
          </a:p>
        </p:txBody>
      </p:sp>
    </p:spTree>
    <p:extLst>
      <p:ext uri="{BB962C8B-B14F-4D97-AF65-F5344CB8AC3E}">
        <p14:creationId xmlns:p14="http://schemas.microsoft.com/office/powerpoint/2010/main" val="5760259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603FE3-BE52-75C0-C5C2-EEABCA07E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Melhorando a manutenção do código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56D1B63-1FED-9C5E-6355-643027CE4A7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6" y="1435608"/>
            <a:ext cx="4416552" cy="491515"/>
          </a:xfrm>
        </p:spPr>
        <p:txBody>
          <a:bodyPr/>
          <a:lstStyle/>
          <a:p>
            <a:r>
              <a:rPr lang="pt-BR" dirty="0"/>
              <a:t>Diferentes formas de pular uma linha: </a:t>
            </a:r>
          </a:p>
        </p:txBody>
      </p:sp>
      <p:pic>
        <p:nvPicPr>
          <p:cNvPr id="15" name="Imagem 14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394A2E70-B8F7-85A8-81E2-8AF6B3ED83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442" y="2066168"/>
            <a:ext cx="5007441" cy="3587380"/>
          </a:xfrm>
          <a:prstGeom prst="rect">
            <a:avLst/>
          </a:prstGeom>
        </p:spPr>
      </p:pic>
      <p:pic>
        <p:nvPicPr>
          <p:cNvPr id="17" name="Imagem 16" descr="Texto&#10;&#10;Descrição gerada automaticamente">
            <a:extLst>
              <a:ext uri="{FF2B5EF4-FFF2-40B4-BE49-F238E27FC236}">
                <a16:creationId xmlns:a16="http://schemas.microsoft.com/office/drawing/2014/main" id="{08662450-5B1B-BC2F-93A4-602161DF76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2680" y="2066168"/>
            <a:ext cx="5511913" cy="3587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9967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A8BA29-779A-ECE9-68A2-9213EA375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Melhorando a manutenção do código</a:t>
            </a:r>
          </a:p>
        </p:txBody>
      </p:sp>
      <p:pic>
        <p:nvPicPr>
          <p:cNvPr id="5" name="Imagem 4" descr="Texto&#10;&#10;Descrição gerada automaticamente">
            <a:extLst>
              <a:ext uri="{FF2B5EF4-FFF2-40B4-BE49-F238E27FC236}">
                <a16:creationId xmlns:a16="http://schemas.microsoft.com/office/drawing/2014/main" id="{31FDE2FA-B342-3C4F-64E1-D344DBB63F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237" y="1586066"/>
            <a:ext cx="4776982" cy="4726244"/>
          </a:xfrm>
          <a:prstGeom prst="rect">
            <a:avLst/>
          </a:prstGeom>
        </p:spPr>
      </p:pic>
      <p:pic>
        <p:nvPicPr>
          <p:cNvPr id="7" name="Imagem 6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859E0D66-C6C2-43FE-69F2-FFF26C83F6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1185" y="1586066"/>
            <a:ext cx="5153578" cy="4726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3651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72CE27-A211-6938-20C5-673D907B1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Melhorando a manutenção do código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4F2F955-657C-4848-4670-6895E3283E4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6" y="1435607"/>
            <a:ext cx="11042904" cy="1671387"/>
          </a:xfrm>
        </p:spPr>
        <p:txBody>
          <a:bodyPr>
            <a:normAutofit/>
          </a:bodyPr>
          <a:lstStyle/>
          <a:p>
            <a:r>
              <a:rPr lang="pt-BR" dirty="0"/>
              <a:t>- Adicionando o </a:t>
            </a:r>
            <a:r>
              <a:rPr lang="pt-BR" b="1" dirty="0">
                <a:solidFill>
                  <a:schemeClr val="accent6"/>
                </a:solidFill>
              </a:rPr>
              <a:t>“&lt;</a:t>
            </a:r>
            <a:r>
              <a:rPr lang="pt-BR" b="1" dirty="0" err="1">
                <a:solidFill>
                  <a:schemeClr val="accent6"/>
                </a:solidFill>
              </a:rPr>
              <a:t>br</a:t>
            </a:r>
            <a:r>
              <a:rPr lang="pt-BR" b="1" dirty="0">
                <a:solidFill>
                  <a:schemeClr val="accent6"/>
                </a:solidFill>
              </a:rPr>
              <a:t>&gt;” </a:t>
            </a:r>
            <a:r>
              <a:rPr lang="pt-BR" dirty="0"/>
              <a:t>a </a:t>
            </a:r>
            <a:r>
              <a:rPr lang="pt-BR" dirty="0">
                <a:solidFill>
                  <a:srgbClr val="7030A0"/>
                </a:solidFill>
              </a:rPr>
              <a:t>variável</a:t>
            </a:r>
            <a:r>
              <a:rPr lang="pt-BR" b="1" dirty="0">
                <a:solidFill>
                  <a:srgbClr val="7030A0"/>
                </a:solidFill>
              </a:rPr>
              <a:t> </a:t>
            </a:r>
            <a:r>
              <a:rPr lang="pt-BR" dirty="0" err="1"/>
              <a:t>puloLinha</a:t>
            </a:r>
            <a:r>
              <a:rPr lang="pt-BR" dirty="0"/>
              <a:t> melhoramos o código.</a:t>
            </a:r>
            <a:br>
              <a:rPr lang="pt-BR" sz="1200" dirty="0">
                <a:solidFill>
                  <a:srgbClr val="3D464D"/>
                </a:solidFill>
              </a:rPr>
            </a:br>
            <a:r>
              <a:rPr lang="pt-BR" sz="1200" dirty="0">
                <a:solidFill>
                  <a:srgbClr val="3D464D"/>
                </a:solidFill>
              </a:rPr>
              <a:t>- Na hora que o </a:t>
            </a:r>
            <a:r>
              <a:rPr lang="pt-BR" sz="1200" dirty="0" err="1">
                <a:solidFill>
                  <a:srgbClr val="3D464D"/>
                </a:solidFill>
              </a:rPr>
              <a:t>document.</a:t>
            </a:r>
            <a:r>
              <a:rPr lang="pt-BR" sz="1200" b="1" dirty="0" err="1">
                <a:solidFill>
                  <a:schemeClr val="accent4">
                    <a:lumMod val="75000"/>
                  </a:schemeClr>
                </a:solidFill>
              </a:rPr>
              <a:t>write</a:t>
            </a:r>
            <a:r>
              <a:rPr lang="pt-BR" sz="1200" dirty="0">
                <a:solidFill>
                  <a:srgbClr val="3D464D"/>
                </a:solidFill>
              </a:rPr>
              <a:t>( ) for acessado, ele irá pegar o conteúdo da </a:t>
            </a:r>
            <a:r>
              <a:rPr lang="pt-BR" sz="1200" dirty="0">
                <a:solidFill>
                  <a:srgbClr val="7030A0"/>
                </a:solidFill>
              </a:rPr>
              <a:t>variável</a:t>
            </a:r>
            <a:r>
              <a:rPr lang="pt-BR" sz="1200" dirty="0">
                <a:solidFill>
                  <a:srgbClr val="3D464D"/>
                </a:solidFill>
              </a:rPr>
              <a:t>, a </a:t>
            </a:r>
            <a:r>
              <a:rPr lang="pt-BR" sz="1200" dirty="0" err="1">
                <a:solidFill>
                  <a:srgbClr val="3D464D"/>
                </a:solidFill>
              </a:rPr>
              <a:t>tag</a:t>
            </a:r>
            <a:r>
              <a:rPr lang="pt-BR" sz="1200" dirty="0">
                <a:solidFill>
                  <a:srgbClr val="3D464D"/>
                </a:solidFill>
              </a:rPr>
              <a:t> </a:t>
            </a:r>
            <a:r>
              <a:rPr lang="pt-BR" b="1" dirty="0">
                <a:solidFill>
                  <a:schemeClr val="accent6"/>
                </a:solidFill>
              </a:rPr>
              <a:t>&lt;</a:t>
            </a:r>
            <a:r>
              <a:rPr lang="pt-BR" b="1" dirty="0" err="1">
                <a:solidFill>
                  <a:schemeClr val="accent6"/>
                </a:solidFill>
              </a:rPr>
              <a:t>br</a:t>
            </a:r>
            <a:r>
              <a:rPr lang="pt-BR" b="1" dirty="0">
                <a:solidFill>
                  <a:schemeClr val="accent6"/>
                </a:solidFill>
              </a:rPr>
              <a:t>&gt;   </a:t>
            </a:r>
            <a:r>
              <a:rPr lang="pt-BR" dirty="0"/>
              <a:t> </a:t>
            </a:r>
            <a:r>
              <a:rPr lang="pt-BR" dirty="0">
                <a:sym typeface="Wingdings" panose="05000000000000000000" pitchFamily="2" charset="2"/>
              </a:rPr>
              <a:t>      </a:t>
            </a:r>
            <a:r>
              <a:rPr lang="pt-BR" b="1" dirty="0">
                <a:solidFill>
                  <a:srgbClr val="7030A0"/>
                </a:solidFill>
                <a:sym typeface="Wingdings" panose="05000000000000000000" pitchFamily="2" charset="2"/>
              </a:rPr>
              <a:t>var</a:t>
            </a:r>
            <a:r>
              <a:rPr lang="pt-BR" dirty="0">
                <a:sym typeface="Wingdings" panose="05000000000000000000" pitchFamily="2" charset="2"/>
              </a:rPr>
              <a:t> </a:t>
            </a:r>
            <a:r>
              <a:rPr lang="pt-BR" dirty="0" err="1">
                <a:sym typeface="Wingdings" panose="05000000000000000000" pitchFamily="2" charset="2"/>
              </a:rPr>
              <a:t>puloLinha</a:t>
            </a:r>
            <a:r>
              <a:rPr lang="pt-BR" dirty="0">
                <a:sym typeface="Wingdings" panose="05000000000000000000" pitchFamily="2" charset="2"/>
              </a:rPr>
              <a:t> </a:t>
            </a:r>
            <a:r>
              <a:rPr lang="pt-BR" b="1" dirty="0">
                <a:solidFill>
                  <a:schemeClr val="accent1"/>
                </a:solidFill>
                <a:sym typeface="Wingdings" panose="05000000000000000000" pitchFamily="2" charset="2"/>
              </a:rPr>
              <a:t>= </a:t>
            </a:r>
            <a:r>
              <a:rPr lang="pt-BR" b="1" dirty="0">
                <a:solidFill>
                  <a:schemeClr val="accent6"/>
                </a:solidFill>
                <a:sym typeface="Wingdings" panose="05000000000000000000" pitchFamily="2" charset="2"/>
              </a:rPr>
              <a:t>“&lt;</a:t>
            </a:r>
            <a:r>
              <a:rPr lang="pt-BR" b="1" dirty="0" err="1">
                <a:solidFill>
                  <a:schemeClr val="accent6"/>
                </a:solidFill>
                <a:sym typeface="Wingdings" panose="05000000000000000000" pitchFamily="2" charset="2"/>
              </a:rPr>
              <a:t>br</a:t>
            </a:r>
            <a:r>
              <a:rPr lang="pt-BR" b="1" dirty="0">
                <a:solidFill>
                  <a:schemeClr val="accent6"/>
                </a:solidFill>
                <a:sym typeface="Wingdings" panose="05000000000000000000" pitchFamily="2" charset="2"/>
              </a:rPr>
              <a:t>&gt;</a:t>
            </a:r>
            <a:r>
              <a:rPr lang="pt-BR" b="1" dirty="0">
                <a:solidFill>
                  <a:schemeClr val="accent6"/>
                </a:solidFill>
              </a:rPr>
              <a:t> &lt;</a:t>
            </a:r>
            <a:r>
              <a:rPr lang="pt-BR" b="1" dirty="0" err="1">
                <a:solidFill>
                  <a:schemeClr val="accent6"/>
                </a:solidFill>
              </a:rPr>
              <a:t>br</a:t>
            </a:r>
            <a:r>
              <a:rPr lang="pt-BR" b="1" dirty="0">
                <a:solidFill>
                  <a:schemeClr val="accent6"/>
                </a:solidFill>
              </a:rPr>
              <a:t>&gt; &lt;</a:t>
            </a:r>
            <a:r>
              <a:rPr lang="pt-BR" b="1" dirty="0" err="1">
                <a:solidFill>
                  <a:schemeClr val="accent6"/>
                </a:solidFill>
              </a:rPr>
              <a:t>br</a:t>
            </a:r>
            <a:r>
              <a:rPr lang="pt-BR" b="1" dirty="0">
                <a:solidFill>
                  <a:schemeClr val="accent6"/>
                </a:solidFill>
              </a:rPr>
              <a:t>&gt; &lt;</a:t>
            </a:r>
            <a:r>
              <a:rPr lang="pt-BR" b="1" dirty="0" err="1">
                <a:solidFill>
                  <a:schemeClr val="accent6"/>
                </a:solidFill>
              </a:rPr>
              <a:t>br</a:t>
            </a:r>
            <a:r>
              <a:rPr lang="pt-BR" b="1" dirty="0">
                <a:solidFill>
                  <a:schemeClr val="accent6"/>
                </a:solidFill>
              </a:rPr>
              <a:t>&gt;</a:t>
            </a:r>
            <a:r>
              <a:rPr lang="pt-BR" b="1" dirty="0">
                <a:solidFill>
                  <a:schemeClr val="accent6"/>
                </a:solidFill>
                <a:sym typeface="Wingdings" panose="05000000000000000000" pitchFamily="2" charset="2"/>
              </a:rPr>
              <a:t>”</a:t>
            </a:r>
            <a:br>
              <a:rPr lang="pt-BR" b="1" dirty="0">
                <a:solidFill>
                  <a:schemeClr val="accent6"/>
                </a:solidFill>
                <a:sym typeface="Wingdings" panose="05000000000000000000" pitchFamily="2" charset="2"/>
              </a:rPr>
            </a:br>
            <a:r>
              <a:rPr lang="pt-BR" dirty="0"/>
              <a:t>- No lugar de passarmos</a:t>
            </a:r>
            <a:r>
              <a:rPr lang="pt-BR" b="1" dirty="0">
                <a:solidFill>
                  <a:schemeClr val="accent6"/>
                </a:solidFill>
              </a:rPr>
              <a:t> “&lt;</a:t>
            </a:r>
            <a:r>
              <a:rPr lang="pt-BR" b="1" dirty="0" err="1">
                <a:solidFill>
                  <a:schemeClr val="accent6"/>
                </a:solidFill>
              </a:rPr>
              <a:t>br</a:t>
            </a:r>
            <a:r>
              <a:rPr lang="pt-BR" b="1" dirty="0">
                <a:solidFill>
                  <a:schemeClr val="accent6"/>
                </a:solidFill>
              </a:rPr>
              <a:t>&gt;” </a:t>
            </a:r>
            <a:r>
              <a:rPr lang="pt-BR" dirty="0"/>
              <a:t>para o </a:t>
            </a:r>
            <a:r>
              <a:rPr lang="pt-BR" sz="1200" dirty="0" err="1">
                <a:solidFill>
                  <a:srgbClr val="3D464D"/>
                </a:solidFill>
              </a:rPr>
              <a:t>document.</a:t>
            </a:r>
            <a:r>
              <a:rPr lang="pt-BR" sz="1200" b="1" dirty="0" err="1">
                <a:solidFill>
                  <a:schemeClr val="accent4">
                    <a:lumMod val="75000"/>
                  </a:schemeClr>
                </a:solidFill>
              </a:rPr>
              <a:t>write</a:t>
            </a:r>
            <a:r>
              <a:rPr lang="pt-BR" sz="1200" dirty="0">
                <a:solidFill>
                  <a:srgbClr val="3D464D"/>
                </a:solidFill>
              </a:rPr>
              <a:t>(</a:t>
            </a:r>
            <a:r>
              <a:rPr lang="pt-BR" b="1" dirty="0">
                <a:solidFill>
                  <a:schemeClr val="accent6"/>
                </a:solidFill>
              </a:rPr>
              <a:t>“&lt;</a:t>
            </a:r>
            <a:r>
              <a:rPr lang="pt-BR" b="1" dirty="0" err="1">
                <a:solidFill>
                  <a:schemeClr val="accent6"/>
                </a:solidFill>
              </a:rPr>
              <a:t>br</a:t>
            </a:r>
            <a:r>
              <a:rPr lang="pt-BR" b="1" dirty="0">
                <a:solidFill>
                  <a:schemeClr val="accent6"/>
                </a:solidFill>
              </a:rPr>
              <a:t>&gt;”</a:t>
            </a:r>
            <a:r>
              <a:rPr lang="pt-BR" sz="1200" dirty="0">
                <a:solidFill>
                  <a:srgbClr val="3D464D"/>
                </a:solidFill>
              </a:rPr>
              <a:t>), passamos a variável: </a:t>
            </a:r>
            <a:r>
              <a:rPr lang="pt-BR" sz="1200" dirty="0" err="1">
                <a:solidFill>
                  <a:srgbClr val="3D464D"/>
                </a:solidFill>
              </a:rPr>
              <a:t>document.</a:t>
            </a:r>
            <a:r>
              <a:rPr lang="pt-BR" sz="1200" b="1" dirty="0" err="1">
                <a:solidFill>
                  <a:schemeClr val="accent4">
                    <a:lumMod val="75000"/>
                  </a:schemeClr>
                </a:solidFill>
              </a:rPr>
              <a:t>write</a:t>
            </a:r>
            <a:r>
              <a:rPr lang="pt-BR" sz="1200" dirty="0">
                <a:solidFill>
                  <a:srgbClr val="3D464D"/>
                </a:solidFill>
              </a:rPr>
              <a:t>(</a:t>
            </a:r>
            <a:r>
              <a:rPr lang="pt-BR" sz="1200" dirty="0" err="1">
                <a:solidFill>
                  <a:srgbClr val="3D464D"/>
                </a:solidFill>
              </a:rPr>
              <a:t>puloLinha</a:t>
            </a:r>
            <a:r>
              <a:rPr lang="pt-BR" sz="1200" dirty="0">
                <a:solidFill>
                  <a:srgbClr val="3D464D"/>
                </a:solidFill>
              </a:rPr>
              <a:t>);</a:t>
            </a:r>
            <a:br>
              <a:rPr lang="pt-BR" dirty="0"/>
            </a:br>
            <a:endParaRPr lang="pt-BR" dirty="0"/>
          </a:p>
          <a:p>
            <a:endParaRPr lang="pt-BR" dirty="0"/>
          </a:p>
        </p:txBody>
      </p:sp>
      <p:pic>
        <p:nvPicPr>
          <p:cNvPr id="5" name="Imagem 4" descr="Texto&#10;&#10;Descrição gerada automaticamente">
            <a:extLst>
              <a:ext uri="{FF2B5EF4-FFF2-40B4-BE49-F238E27FC236}">
                <a16:creationId xmlns:a16="http://schemas.microsoft.com/office/drawing/2014/main" id="{D8E29A19-9491-34BF-88E5-68F594243A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496" y="2653334"/>
            <a:ext cx="6230638" cy="3827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5650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57A015-F34A-BAF3-2D14-872943383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Funções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672663A-A552-B0FD-F363-769DFAC4788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5" y="1435607"/>
            <a:ext cx="6087447" cy="5289657"/>
          </a:xfrm>
        </p:spPr>
        <p:txBody>
          <a:bodyPr>
            <a:normAutofit/>
          </a:bodyPr>
          <a:lstStyle/>
          <a:p>
            <a:pPr marL="171450" indent="-171450">
              <a:buFontTx/>
              <a:buChar char="-"/>
            </a:pPr>
            <a:r>
              <a:rPr lang="pt-BR" dirty="0"/>
              <a:t>Toda função que criarmos devem estar nas primeiras instruções da </a:t>
            </a:r>
            <a:r>
              <a:rPr lang="pt-BR" dirty="0" err="1"/>
              <a:t>tag</a:t>
            </a:r>
            <a:r>
              <a:rPr lang="pt-BR" dirty="0"/>
              <a:t> &lt;</a:t>
            </a:r>
            <a:r>
              <a:rPr lang="pt-BR" b="1" dirty="0">
                <a:solidFill>
                  <a:srgbClr val="7030A0"/>
                </a:solidFill>
              </a:rPr>
              <a:t>script</a:t>
            </a:r>
            <a:r>
              <a:rPr lang="pt-BR" dirty="0"/>
              <a:t>&gt;.  Ou seja, devemos declarar funções logo no início do código. </a:t>
            </a:r>
          </a:p>
          <a:p>
            <a:pPr marL="171450" indent="-171450">
              <a:buFontTx/>
              <a:buChar char="-"/>
            </a:pPr>
            <a:r>
              <a:rPr lang="pt-BR" b="0" i="0" dirty="0">
                <a:effectLst/>
              </a:rPr>
              <a:t>Um ponto importante - a função é sempre descrita por um verbo, seja ele "pula", "grita", "comemora", ou qualquer outro, isto porque ela sempre indica uma ação a ser executada.</a:t>
            </a:r>
          </a:p>
          <a:p>
            <a:pPr marL="171450" indent="-171450">
              <a:buFontTx/>
              <a:buChar char="-"/>
            </a:pPr>
            <a:r>
              <a:rPr lang="pt-BR" dirty="0"/>
              <a:t>Dentro de um bloco sempre utilizaremos a tecla “</a:t>
            </a:r>
            <a:r>
              <a:rPr lang="pt-BR" dirty="0" err="1"/>
              <a:t>Tab</a:t>
            </a:r>
            <a:r>
              <a:rPr lang="pt-BR" dirty="0"/>
              <a:t>” para </a:t>
            </a:r>
            <a:r>
              <a:rPr lang="pt-BR" dirty="0" err="1"/>
              <a:t>identar</a:t>
            </a:r>
            <a:r>
              <a:rPr lang="pt-BR" dirty="0"/>
              <a:t> o código. </a:t>
            </a:r>
            <a:r>
              <a:rPr lang="pt-BR" b="0" i="0" dirty="0">
                <a:effectLst/>
              </a:rPr>
              <a:t>Trata-se de uma boa prática, uma convenção no mundo da programação - se estamos em um bloco, utilizamos "</a:t>
            </a:r>
            <a:r>
              <a:rPr lang="pt-BR" b="0" i="0" dirty="0" err="1">
                <a:effectLst/>
              </a:rPr>
              <a:t>Tab</a:t>
            </a:r>
            <a:r>
              <a:rPr lang="pt-BR" b="0" i="0" dirty="0">
                <a:effectLst/>
              </a:rPr>
              <a:t>" para criar um espaçamento na linha e, assim, o código ficará </a:t>
            </a:r>
            <a:r>
              <a:rPr lang="pt-BR" b="1" i="0" dirty="0">
                <a:effectLst/>
              </a:rPr>
              <a:t>indentado</a:t>
            </a:r>
            <a:r>
              <a:rPr lang="pt-BR" b="0" i="0" dirty="0">
                <a:effectLst/>
              </a:rPr>
              <a:t> e teremos uma melhor noção de hierarquia. Neste caso, saberemos que </a:t>
            </a:r>
            <a:r>
              <a:rPr lang="pt-BR" b="0" i="0" dirty="0" err="1">
                <a:effectLst/>
              </a:rPr>
              <a:t>document.</a:t>
            </a:r>
            <a:r>
              <a:rPr lang="pt-BR" b="1" i="0" dirty="0" err="1">
                <a:solidFill>
                  <a:schemeClr val="accent4">
                    <a:lumMod val="75000"/>
                  </a:schemeClr>
                </a:solidFill>
                <a:effectLst/>
              </a:rPr>
              <a:t>write</a:t>
            </a:r>
            <a:r>
              <a:rPr lang="pt-BR" b="1" i="0" dirty="0">
                <a:solidFill>
                  <a:schemeClr val="accent6"/>
                </a:solidFill>
                <a:effectLst/>
              </a:rPr>
              <a:t>(“&lt;</a:t>
            </a:r>
            <a:r>
              <a:rPr lang="pt-BR" b="1" i="0" dirty="0" err="1">
                <a:solidFill>
                  <a:schemeClr val="accent6"/>
                </a:solidFill>
                <a:effectLst/>
              </a:rPr>
              <a:t>br</a:t>
            </a:r>
            <a:r>
              <a:rPr lang="pt-BR" b="1" i="0" dirty="0">
                <a:solidFill>
                  <a:schemeClr val="accent6"/>
                </a:solidFill>
                <a:effectLst/>
              </a:rPr>
              <a:t>&gt;&lt;</a:t>
            </a:r>
            <a:r>
              <a:rPr lang="pt-BR" b="1" i="0" dirty="0" err="1">
                <a:solidFill>
                  <a:schemeClr val="accent6"/>
                </a:solidFill>
                <a:effectLst/>
              </a:rPr>
              <a:t>br</a:t>
            </a:r>
            <a:r>
              <a:rPr lang="pt-BR" b="1" dirty="0">
                <a:solidFill>
                  <a:schemeClr val="accent6"/>
                </a:solidFill>
              </a:rPr>
              <a:t>&gt;</a:t>
            </a:r>
            <a:r>
              <a:rPr lang="pt-BR" b="1" i="0" dirty="0">
                <a:solidFill>
                  <a:schemeClr val="accent6"/>
                </a:solidFill>
                <a:effectLst/>
              </a:rPr>
              <a:t>”</a:t>
            </a:r>
            <a:r>
              <a:rPr lang="pt-BR" b="0" i="0" dirty="0">
                <a:effectLst/>
              </a:rPr>
              <a:t>) pertence a função </a:t>
            </a:r>
            <a:r>
              <a:rPr lang="pt-BR" b="1" i="0" dirty="0" err="1">
                <a:solidFill>
                  <a:schemeClr val="accent4">
                    <a:lumMod val="75000"/>
                  </a:schemeClr>
                </a:solidFill>
                <a:effectLst/>
              </a:rPr>
              <a:t>pulaLinha</a:t>
            </a:r>
            <a:r>
              <a:rPr lang="pt-BR" b="0" i="0" dirty="0">
                <a:effectLst/>
              </a:rPr>
              <a:t>( ). </a:t>
            </a:r>
          </a:p>
          <a:p>
            <a:pPr marL="171450" indent="-171450">
              <a:buFontTx/>
              <a:buChar char="-"/>
            </a:pPr>
            <a:r>
              <a:rPr lang="pt-BR" dirty="0"/>
              <a:t>O </a:t>
            </a:r>
            <a:r>
              <a:rPr lang="pt-BR" dirty="0" err="1"/>
              <a:t>document.</a:t>
            </a:r>
            <a:r>
              <a:rPr lang="pt-BR" b="1" dirty="0" err="1">
                <a:solidFill>
                  <a:schemeClr val="accent4">
                    <a:lumMod val="75000"/>
                  </a:schemeClr>
                </a:solidFill>
              </a:rPr>
              <a:t>write</a:t>
            </a:r>
            <a:r>
              <a:rPr lang="pt-BR" dirty="0"/>
              <a:t>( ) escreve algo na tela. </a:t>
            </a:r>
          </a:p>
          <a:p>
            <a:pPr marL="171450" indent="-171450">
              <a:buFontTx/>
              <a:buChar char="-"/>
            </a:pPr>
            <a:r>
              <a:rPr lang="pt-BR" b="0" i="0" dirty="0">
                <a:effectLst/>
              </a:rPr>
              <a:t>Uma função representa um conjunto de instruções, e é possível ter uma, duas, cem instruções - </a:t>
            </a:r>
            <a:r>
              <a:rPr lang="pt-BR" b="1" i="0" dirty="0">
                <a:effectLst/>
              </a:rPr>
              <a:t>não há limites</a:t>
            </a:r>
            <a:r>
              <a:rPr lang="pt-BR" b="0" i="0" dirty="0">
                <a:effectLst/>
              </a:rPr>
              <a:t>. Sendo assim, será desnecessário reescrevê-las em diversos pontos no código, basta utilizarmos a função criada.</a:t>
            </a:r>
            <a:endParaRPr lang="pt-BR" dirty="0"/>
          </a:p>
        </p:txBody>
      </p:sp>
      <p:pic>
        <p:nvPicPr>
          <p:cNvPr id="5" name="Imagem 4" descr="Texto&#10;&#10;Descrição gerada automaticamente">
            <a:extLst>
              <a:ext uri="{FF2B5EF4-FFF2-40B4-BE49-F238E27FC236}">
                <a16:creationId xmlns:a16="http://schemas.microsoft.com/office/drawing/2014/main" id="{A7291A7A-A23B-B102-6C89-4065B8B41A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8306" y="1435607"/>
            <a:ext cx="4655021" cy="4974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4479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148521-C4D8-F914-471C-CE4243E45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Funções com parâmetros</a:t>
            </a:r>
          </a:p>
        </p:txBody>
      </p:sp>
      <p:pic>
        <p:nvPicPr>
          <p:cNvPr id="5" name="Imagem 4" descr="Texto&#10;&#10;Descrição gerada automaticamente">
            <a:extLst>
              <a:ext uri="{FF2B5EF4-FFF2-40B4-BE49-F238E27FC236}">
                <a16:creationId xmlns:a16="http://schemas.microsoft.com/office/drawing/2014/main" id="{08A1BE01-2FE8-0514-0823-C0250E6FA8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688" y="1447719"/>
            <a:ext cx="5253060" cy="4646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5414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7EC3FA-010D-BD60-F203-DF41CA0C5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Funções com parâmetros</a:t>
            </a:r>
          </a:p>
        </p:txBody>
      </p:sp>
      <p:pic>
        <p:nvPicPr>
          <p:cNvPr id="5" name="Imagem 4" descr="Texto&#10;&#10;Descrição gerada automaticamente">
            <a:extLst>
              <a:ext uri="{FF2B5EF4-FFF2-40B4-BE49-F238E27FC236}">
                <a16:creationId xmlns:a16="http://schemas.microsoft.com/office/drawing/2014/main" id="{49A0ED7E-50AC-31A8-FC68-353BD0FF9C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2739" y="1507322"/>
            <a:ext cx="6708919" cy="4667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7234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06FB15-7716-2150-BDE1-7088A944A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Funções com parâmetros</a:t>
            </a:r>
          </a:p>
        </p:txBody>
      </p:sp>
      <p:pic>
        <p:nvPicPr>
          <p:cNvPr id="5" name="Imagem 4" descr="Texto&#10;&#10;Descrição gerada automaticamente">
            <a:extLst>
              <a:ext uri="{FF2B5EF4-FFF2-40B4-BE49-F238E27FC236}">
                <a16:creationId xmlns:a16="http://schemas.microsoft.com/office/drawing/2014/main" id="{56A0CB44-0958-6220-25C0-4C8CD2D233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611" y="1862788"/>
            <a:ext cx="4972737" cy="3967741"/>
          </a:xfrm>
          <a:prstGeom prst="rect">
            <a:avLst/>
          </a:prstGeom>
        </p:spPr>
      </p:pic>
      <p:pic>
        <p:nvPicPr>
          <p:cNvPr id="6" name="Imagem 5" descr="Texto&#10;&#10;Descrição gerada automaticamente">
            <a:extLst>
              <a:ext uri="{FF2B5EF4-FFF2-40B4-BE49-F238E27FC236}">
                <a16:creationId xmlns:a16="http://schemas.microsoft.com/office/drawing/2014/main" id="{269F2E6B-CDA0-9416-B165-04E9E05DF8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8348" y="1862787"/>
            <a:ext cx="4972737" cy="3967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962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F5B07DC-B5F5-2322-528F-19CD310C4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Converse com seu navegador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DA69416-818B-72C6-F8EB-6D007F1ACA9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5" y="1435608"/>
            <a:ext cx="7637095" cy="640080"/>
          </a:xfrm>
        </p:spPr>
        <p:txBody>
          <a:bodyPr>
            <a:noAutofit/>
          </a:bodyPr>
          <a:lstStyle/>
          <a:p>
            <a:r>
              <a:rPr lang="pt-BR" sz="16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CTRL + U: </a:t>
            </a:r>
            <a:r>
              <a:rPr lang="pt-BR" sz="1600" dirty="0"/>
              <a:t>Para verificar códigos de sites </a:t>
            </a:r>
            <a:br>
              <a:rPr lang="pt-BR" sz="1600" dirty="0"/>
            </a:br>
            <a:endParaRPr lang="pt-BR" sz="1600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4228D82D-B388-C8A7-4957-B297EE2816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007" y="1916662"/>
            <a:ext cx="6612835" cy="3175710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62E4E6E9-8C84-3006-EF21-A53470B19882}"/>
              </a:ext>
            </a:extLst>
          </p:cNvPr>
          <p:cNvSpPr txBox="1">
            <a:spLocks/>
          </p:cNvSpPr>
          <p:nvPr/>
        </p:nvSpPr>
        <p:spPr>
          <a:xfrm>
            <a:off x="420225" y="5571438"/>
            <a:ext cx="7637095" cy="10148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6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CTRL + O: </a:t>
            </a:r>
            <a:r>
              <a:rPr lang="pt-BR" sz="1600" dirty="0"/>
              <a:t>Para abrir arquivo HTML no navegador</a:t>
            </a:r>
            <a:br>
              <a:rPr lang="pt-BR" sz="1600" dirty="0"/>
            </a:br>
            <a:r>
              <a:rPr lang="pt-BR" sz="16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F12 : </a:t>
            </a:r>
            <a:r>
              <a:rPr lang="pt-BR" sz="1600" dirty="0"/>
              <a:t>Para abrir a janela de ferramentas de desenvolvedor </a:t>
            </a:r>
            <a:r>
              <a:rPr lang="pt-BR" sz="1600" dirty="0">
                <a:solidFill>
                  <a:schemeClr val="accent2"/>
                </a:solidFill>
              </a:rPr>
              <a:t>(</a:t>
            </a:r>
            <a:r>
              <a:rPr lang="pt-BR" sz="1600" dirty="0" err="1">
                <a:solidFill>
                  <a:schemeClr val="accent2"/>
                </a:solidFill>
              </a:rPr>
              <a:t>DevTools</a:t>
            </a:r>
            <a:r>
              <a:rPr lang="pt-BR" sz="1600" dirty="0">
                <a:solidFill>
                  <a:schemeClr val="accent2"/>
                </a:solidFill>
              </a:rPr>
              <a:t>)</a:t>
            </a:r>
            <a:r>
              <a:rPr lang="pt-BR" sz="1600" dirty="0"/>
              <a:t>. </a:t>
            </a:r>
          </a:p>
          <a:p>
            <a:br>
              <a:rPr lang="pt-BR" sz="1600" dirty="0"/>
            </a:br>
            <a:endParaRPr lang="pt-BR" sz="1600" dirty="0"/>
          </a:p>
        </p:txBody>
      </p:sp>
    </p:spTree>
    <p:extLst>
      <p:ext uri="{BB962C8B-B14F-4D97-AF65-F5344CB8AC3E}">
        <p14:creationId xmlns:p14="http://schemas.microsoft.com/office/powerpoint/2010/main" val="29836912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617529-78E5-515C-067C-B641200957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Funções com parâmetros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77A4BB2-05C1-BF40-674E-965494CE0DD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968180" y="2333789"/>
            <a:ext cx="4416552" cy="3028335"/>
          </a:xfrm>
        </p:spPr>
        <p:txBody>
          <a:bodyPr>
            <a:normAutofit/>
          </a:bodyPr>
          <a:lstStyle/>
          <a:p>
            <a:r>
              <a:rPr lang="pt-BR" sz="6000" b="1" dirty="0"/>
              <a:t>CÓDIGO COMPLETO</a:t>
            </a:r>
          </a:p>
        </p:txBody>
      </p:sp>
      <p:pic>
        <p:nvPicPr>
          <p:cNvPr id="5" name="Imagem 4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95F3B2A9-B309-7416-3F2D-7F098DB50B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7522" y="1494644"/>
            <a:ext cx="3716593" cy="4706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6316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E61425-5EFF-777A-35D8-EDA7F0BBC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Resumo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8230A10-2E15-AF45-48AF-10991D8F2A2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5" y="1317624"/>
            <a:ext cx="5330363" cy="5328986"/>
          </a:xfrm>
        </p:spPr>
        <p:txBody>
          <a:bodyPr>
            <a:normAutofit lnSpcReduction="10000"/>
          </a:bodyPr>
          <a:lstStyle/>
          <a:p>
            <a:r>
              <a:rPr lang="pt-BR" sz="1300" b="0" i="0" dirty="0">
                <a:solidFill>
                  <a:srgbClr val="3D464D"/>
                </a:solidFill>
                <a:effectLst/>
              </a:rPr>
              <a:t>Criamos uma função para nos poupar de escrever </a:t>
            </a:r>
            <a:r>
              <a:rPr lang="pt-BR" sz="1300" b="0" i="0" dirty="0" err="1">
                <a:solidFill>
                  <a:srgbClr val="3D464D"/>
                </a:solidFill>
                <a:effectLst/>
              </a:rPr>
              <a:t>document.</a:t>
            </a:r>
            <a:r>
              <a:rPr lang="pt-BR" sz="1300" b="1" i="0" dirty="0" err="1">
                <a:solidFill>
                  <a:schemeClr val="accent4">
                    <a:lumMod val="75000"/>
                  </a:schemeClr>
                </a:solidFill>
                <a:effectLst/>
              </a:rPr>
              <a:t>write</a:t>
            </a:r>
            <a:r>
              <a:rPr lang="pt-BR" sz="1300" b="0" i="0" dirty="0">
                <a:solidFill>
                  <a:srgbClr val="3D464D"/>
                </a:solidFill>
                <a:effectLst/>
              </a:rPr>
              <a:t>(</a:t>
            </a:r>
            <a:r>
              <a:rPr lang="pt-BR" sz="1300" b="1" i="0" dirty="0">
                <a:solidFill>
                  <a:schemeClr val="accent6"/>
                </a:solidFill>
                <a:effectLst/>
              </a:rPr>
              <a:t>“&lt;</a:t>
            </a:r>
            <a:r>
              <a:rPr lang="pt-BR" sz="1300" b="1" i="0" dirty="0" err="1">
                <a:solidFill>
                  <a:schemeClr val="accent6"/>
                </a:solidFill>
                <a:effectLst/>
              </a:rPr>
              <a:t>br</a:t>
            </a:r>
            <a:r>
              <a:rPr lang="pt-BR" sz="1300" b="1" i="0" dirty="0">
                <a:solidFill>
                  <a:schemeClr val="accent6"/>
                </a:solidFill>
                <a:effectLst/>
              </a:rPr>
              <a:t>&gt;”</a:t>
            </a:r>
            <a:r>
              <a:rPr lang="pt-BR" sz="1300" b="0" i="0" dirty="0">
                <a:solidFill>
                  <a:srgbClr val="3D464D"/>
                </a:solidFill>
                <a:effectLst/>
              </a:rPr>
              <a:t>) várias vezes para quebrar uma linha, então criamos a </a:t>
            </a:r>
            <a:r>
              <a:rPr lang="pt-BR" sz="1300" b="0" i="0" dirty="0">
                <a:solidFill>
                  <a:srgbClr val="7030A0"/>
                </a:solidFill>
                <a:effectLst/>
              </a:rPr>
              <a:t>função</a:t>
            </a:r>
            <a:r>
              <a:rPr lang="pt-BR" sz="1300" b="0" i="0" dirty="0">
                <a:solidFill>
                  <a:srgbClr val="3D464D"/>
                </a:solidFill>
                <a:effectLst/>
              </a:rPr>
              <a:t> </a:t>
            </a:r>
            <a:r>
              <a:rPr lang="pt-BR" sz="1300" b="1" i="0" dirty="0" err="1">
                <a:solidFill>
                  <a:schemeClr val="accent4">
                    <a:lumMod val="75000"/>
                  </a:schemeClr>
                </a:solidFill>
                <a:effectLst/>
              </a:rPr>
              <a:t>pulaLinha</a:t>
            </a:r>
            <a:r>
              <a:rPr lang="pt-BR" sz="1300" dirty="0">
                <a:solidFill>
                  <a:srgbClr val="3D464D"/>
                </a:solidFill>
              </a:rPr>
              <a:t>. </a:t>
            </a:r>
          </a:p>
          <a:p>
            <a:r>
              <a:rPr lang="pt-BR" sz="1300" b="0" i="0" dirty="0">
                <a:solidFill>
                  <a:srgbClr val="3D464D"/>
                </a:solidFill>
                <a:effectLst/>
              </a:rPr>
              <a:t>Toda </a:t>
            </a:r>
            <a:r>
              <a:rPr lang="pt-BR" sz="1300" b="0" i="0" dirty="0">
                <a:solidFill>
                  <a:srgbClr val="7030A0"/>
                </a:solidFill>
                <a:effectLst/>
              </a:rPr>
              <a:t>função</a:t>
            </a:r>
            <a:r>
              <a:rPr lang="pt-BR" sz="1300" b="0" i="0" dirty="0">
                <a:solidFill>
                  <a:srgbClr val="3D464D"/>
                </a:solidFill>
                <a:effectLst/>
              </a:rPr>
              <a:t> criada se inicia com o termo </a:t>
            </a:r>
            <a:r>
              <a:rPr lang="pt-BR" sz="1300" b="1" i="0" dirty="0" err="1">
                <a:solidFill>
                  <a:srgbClr val="7030A0"/>
                </a:solidFill>
                <a:effectLst/>
              </a:rPr>
              <a:t>function</a:t>
            </a:r>
            <a:r>
              <a:rPr lang="pt-BR" sz="1300" b="0" i="0" dirty="0">
                <a:solidFill>
                  <a:srgbClr val="3D464D"/>
                </a:solidFill>
                <a:effectLst/>
              </a:rPr>
              <a:t> , em seguida temos o nome da função, terminando com parênteses. </a:t>
            </a:r>
            <a:endParaRPr lang="pt-BR" sz="1300" dirty="0">
              <a:solidFill>
                <a:srgbClr val="3D464D"/>
              </a:solidFill>
            </a:endParaRPr>
          </a:p>
          <a:p>
            <a:br>
              <a:rPr lang="pt-BR" sz="1300" b="0" i="0" dirty="0">
                <a:solidFill>
                  <a:srgbClr val="3D464D"/>
                </a:solidFill>
                <a:effectLst/>
              </a:rPr>
            </a:br>
            <a:r>
              <a:rPr lang="pt-BR" sz="1300" b="1" i="0" dirty="0" err="1">
                <a:solidFill>
                  <a:srgbClr val="7030A0"/>
                </a:solidFill>
                <a:effectLst/>
              </a:rPr>
              <a:t>f</a:t>
            </a:r>
            <a:r>
              <a:rPr lang="pt-BR" sz="1300" b="1" dirty="0" err="1">
                <a:solidFill>
                  <a:srgbClr val="7030A0"/>
                </a:solidFill>
              </a:rPr>
              <a:t>unction</a:t>
            </a:r>
            <a:r>
              <a:rPr lang="pt-BR" sz="1300" dirty="0">
                <a:solidFill>
                  <a:srgbClr val="3D464D"/>
                </a:solidFill>
              </a:rPr>
              <a:t> </a:t>
            </a:r>
            <a:r>
              <a:rPr lang="pt-BR" sz="1300" b="1" dirty="0" err="1">
                <a:solidFill>
                  <a:schemeClr val="accent4">
                    <a:lumMod val="75000"/>
                  </a:schemeClr>
                </a:solidFill>
              </a:rPr>
              <a:t>pulaLinha</a:t>
            </a:r>
            <a:r>
              <a:rPr lang="pt-BR" sz="1300" dirty="0">
                <a:solidFill>
                  <a:srgbClr val="3D464D"/>
                </a:solidFill>
              </a:rPr>
              <a:t>( ) { </a:t>
            </a:r>
          </a:p>
          <a:p>
            <a:r>
              <a:rPr lang="pt-BR" sz="1300" dirty="0">
                <a:solidFill>
                  <a:srgbClr val="3D464D"/>
                </a:solidFill>
              </a:rPr>
              <a:t>} </a:t>
            </a:r>
            <a:br>
              <a:rPr lang="pt-BR" sz="1300" dirty="0">
                <a:solidFill>
                  <a:srgbClr val="3D464D"/>
                </a:solidFill>
              </a:rPr>
            </a:br>
            <a:br>
              <a:rPr lang="pt-BR" sz="1300" dirty="0">
                <a:solidFill>
                  <a:srgbClr val="3D464D"/>
                </a:solidFill>
              </a:rPr>
            </a:br>
            <a:r>
              <a:rPr lang="pt-BR" sz="1300" b="0" i="0" dirty="0">
                <a:solidFill>
                  <a:srgbClr val="3D464D"/>
                </a:solidFill>
                <a:effectLst/>
              </a:rPr>
              <a:t>Abrimos e fechamos um bloco utilizando as chaves, já que toda </a:t>
            </a:r>
            <a:r>
              <a:rPr lang="pt-BR" sz="1300" b="0" i="0" dirty="0">
                <a:solidFill>
                  <a:srgbClr val="7030A0"/>
                </a:solidFill>
                <a:effectLst/>
              </a:rPr>
              <a:t>função</a:t>
            </a:r>
            <a:r>
              <a:rPr lang="pt-BR" sz="1300" b="0" i="0" dirty="0">
                <a:solidFill>
                  <a:srgbClr val="3D464D"/>
                </a:solidFill>
                <a:effectLst/>
              </a:rPr>
              <a:t> pode englobar uma ou mais instruções. </a:t>
            </a:r>
          </a:p>
          <a:p>
            <a:r>
              <a:rPr lang="pt-BR" sz="1300" dirty="0">
                <a:solidFill>
                  <a:srgbClr val="3D464D"/>
                </a:solidFill>
              </a:rPr>
              <a:t>Quando executamos o </a:t>
            </a:r>
            <a:r>
              <a:rPr lang="pt-BR" sz="1300" b="1" dirty="0" err="1">
                <a:solidFill>
                  <a:schemeClr val="accent4">
                    <a:lumMod val="75000"/>
                  </a:schemeClr>
                </a:solidFill>
              </a:rPr>
              <a:t>pulaLinha</a:t>
            </a:r>
            <a:r>
              <a:rPr lang="pt-BR" sz="1300" dirty="0">
                <a:solidFill>
                  <a:srgbClr val="3D464D"/>
                </a:solidFill>
              </a:rPr>
              <a:t>( ) </a:t>
            </a:r>
            <a:r>
              <a:rPr lang="pt-BR" sz="1300" b="0" i="0" dirty="0">
                <a:solidFill>
                  <a:srgbClr val="3D464D"/>
                </a:solidFill>
                <a:effectLst/>
              </a:rPr>
              <a:t>, será executada a </a:t>
            </a:r>
            <a:r>
              <a:rPr lang="pt-BR" sz="1300" b="0" i="0" dirty="0">
                <a:solidFill>
                  <a:srgbClr val="7030A0"/>
                </a:solidFill>
                <a:effectLst/>
              </a:rPr>
              <a:t>função</a:t>
            </a:r>
            <a:r>
              <a:rPr lang="pt-BR" sz="1300" b="0" i="0" dirty="0">
                <a:solidFill>
                  <a:srgbClr val="3D464D"/>
                </a:solidFill>
                <a:effectLst/>
              </a:rPr>
              <a:t>. Para chamá-la, precisamos utilizar parênteses, da seguinte forma: </a:t>
            </a:r>
            <a:r>
              <a:rPr lang="pt-BR" sz="1300" b="1" i="0" dirty="0" err="1">
                <a:solidFill>
                  <a:schemeClr val="accent4">
                    <a:lumMod val="75000"/>
                  </a:schemeClr>
                </a:solidFill>
                <a:effectLst/>
              </a:rPr>
              <a:t>pulaLinha</a:t>
            </a:r>
            <a:r>
              <a:rPr lang="pt-BR" sz="1300" b="0" i="0" dirty="0">
                <a:solidFill>
                  <a:srgbClr val="3D464D"/>
                </a:solidFill>
                <a:effectLst/>
              </a:rPr>
              <a:t>( ); Caso contrário, o </a:t>
            </a:r>
            <a:r>
              <a:rPr lang="pt-BR" sz="1300" b="0" i="0" dirty="0" err="1">
                <a:solidFill>
                  <a:srgbClr val="3D464D"/>
                </a:solidFill>
                <a:effectLst/>
              </a:rPr>
              <a:t>JavaScript</a:t>
            </a:r>
            <a:r>
              <a:rPr lang="pt-BR" sz="1300" b="0" i="0" dirty="0">
                <a:solidFill>
                  <a:srgbClr val="3D464D"/>
                </a:solidFill>
                <a:effectLst/>
              </a:rPr>
              <a:t> ignorará a função. </a:t>
            </a:r>
          </a:p>
          <a:p>
            <a:endParaRPr lang="pt-BR" dirty="0">
              <a:solidFill>
                <a:srgbClr val="3D464D"/>
              </a:solidFill>
            </a:endParaRPr>
          </a:p>
          <a:p>
            <a:endParaRPr lang="pt-BR" dirty="0"/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A5B93D3F-8BFA-BF38-3FB0-43EFF230244E}"/>
              </a:ext>
            </a:extLst>
          </p:cNvPr>
          <p:cNvSpPr txBox="1">
            <a:spLocks/>
          </p:cNvSpPr>
          <p:nvPr/>
        </p:nvSpPr>
        <p:spPr>
          <a:xfrm>
            <a:off x="6430886" y="1317624"/>
            <a:ext cx="4610740" cy="53289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300" b="0" i="0" dirty="0">
                <a:solidFill>
                  <a:srgbClr val="7030A0"/>
                </a:solidFill>
                <a:effectLst/>
              </a:rPr>
              <a:t>Funções</a:t>
            </a:r>
            <a:r>
              <a:rPr lang="pt-BR" sz="1300" b="0" i="0" dirty="0">
                <a:solidFill>
                  <a:srgbClr val="3D464D"/>
                </a:solidFill>
                <a:effectLst/>
              </a:rPr>
              <a:t> que não recebem parâmetros, como o</a:t>
            </a:r>
            <a:r>
              <a:rPr lang="pt-BR" sz="1300" dirty="0">
                <a:solidFill>
                  <a:srgbClr val="3D464D"/>
                </a:solidFill>
              </a:rPr>
              <a:t> </a:t>
            </a:r>
            <a:r>
              <a:rPr lang="pt-BR" sz="1300" b="1" dirty="0" err="1">
                <a:solidFill>
                  <a:schemeClr val="accent4">
                    <a:lumMod val="75000"/>
                  </a:schemeClr>
                </a:solidFill>
              </a:rPr>
              <a:t>pulaLinha</a:t>
            </a:r>
            <a:r>
              <a:rPr lang="pt-BR" sz="1300" dirty="0">
                <a:solidFill>
                  <a:srgbClr val="3D464D"/>
                </a:solidFill>
              </a:rPr>
              <a:t>( )</a:t>
            </a:r>
            <a:r>
              <a:rPr lang="pt-BR" sz="1300" b="0" i="0" dirty="0">
                <a:solidFill>
                  <a:srgbClr val="3D464D"/>
                </a:solidFill>
                <a:effectLst/>
              </a:rPr>
              <a:t>, e os que recebem, como </a:t>
            </a:r>
            <a:r>
              <a:rPr lang="pt-BR" sz="1300" b="1" dirty="0">
                <a:solidFill>
                  <a:schemeClr val="accent4">
                    <a:lumMod val="75000"/>
                  </a:schemeClr>
                </a:solidFill>
              </a:rPr>
              <a:t>mostra</a:t>
            </a:r>
            <a:r>
              <a:rPr lang="pt-BR" sz="1300" dirty="0">
                <a:solidFill>
                  <a:srgbClr val="3D464D"/>
                </a:solidFill>
              </a:rPr>
              <a:t>( ) </a:t>
            </a:r>
            <a:r>
              <a:rPr lang="pt-BR" sz="1300" b="0" i="0" dirty="0">
                <a:solidFill>
                  <a:srgbClr val="3D464D"/>
                </a:solidFill>
                <a:effectLst/>
              </a:rPr>
              <a:t>. Este está preparado para receber algo que é passado para o</a:t>
            </a:r>
            <a:r>
              <a:rPr lang="pt-BR" sz="1300" dirty="0">
                <a:solidFill>
                  <a:srgbClr val="3D464D"/>
                </a:solidFill>
              </a:rPr>
              <a:t> </a:t>
            </a:r>
            <a:r>
              <a:rPr lang="pt-BR" sz="1300" dirty="0" err="1">
                <a:solidFill>
                  <a:srgbClr val="3D464D"/>
                </a:solidFill>
              </a:rPr>
              <a:t>document.</a:t>
            </a:r>
            <a:r>
              <a:rPr lang="pt-BR" sz="1300" b="1" dirty="0" err="1">
                <a:solidFill>
                  <a:schemeClr val="accent4">
                    <a:lumMod val="75000"/>
                  </a:schemeClr>
                </a:solidFill>
              </a:rPr>
              <a:t>write</a:t>
            </a:r>
            <a:r>
              <a:rPr lang="pt-BR" sz="1300" dirty="0">
                <a:solidFill>
                  <a:srgbClr val="3D464D"/>
                </a:solidFill>
              </a:rPr>
              <a:t>( ).</a:t>
            </a:r>
          </a:p>
          <a:p>
            <a:r>
              <a:rPr lang="pt-BR" sz="1300" b="0" i="0" dirty="0">
                <a:solidFill>
                  <a:srgbClr val="3D464D"/>
                </a:solidFill>
                <a:effectLst/>
              </a:rPr>
              <a:t>Aprendemos também que uma </a:t>
            </a:r>
            <a:r>
              <a:rPr lang="pt-BR" sz="1300" b="0" i="0" dirty="0">
                <a:solidFill>
                  <a:srgbClr val="7030A0"/>
                </a:solidFill>
                <a:effectLst/>
              </a:rPr>
              <a:t>função</a:t>
            </a:r>
            <a:r>
              <a:rPr lang="pt-BR" sz="1300" b="0" i="0" dirty="0">
                <a:solidFill>
                  <a:srgbClr val="3D464D"/>
                </a:solidFill>
                <a:effectLst/>
              </a:rPr>
              <a:t> pode chamar outra, estopim para criarmos programas mais úteis, algo que faremos adiante.</a:t>
            </a:r>
            <a:endParaRPr lang="pt-BR" sz="1300" dirty="0">
              <a:solidFill>
                <a:srgbClr val="3D464D"/>
              </a:solidFill>
            </a:endParaRPr>
          </a:p>
          <a:p>
            <a:endParaRPr lang="pt-BR" dirty="0"/>
          </a:p>
        </p:txBody>
      </p:sp>
      <p:pic>
        <p:nvPicPr>
          <p:cNvPr id="5" name="Imagem 4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24D6C3F2-3A8C-8D52-09BC-D33E57BF57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8537" y="3621577"/>
            <a:ext cx="2201837" cy="2788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7788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4294967295"/>
          </p:nvPr>
        </p:nvSpPr>
        <p:spPr>
          <a:xfrm>
            <a:off x="855619" y="2469279"/>
            <a:ext cx="10077423" cy="1137793"/>
          </a:xfrm>
        </p:spPr>
        <p:txBody>
          <a:bodyPr rtlCol="0">
            <a:normAutofit/>
          </a:bodyPr>
          <a:lstStyle/>
          <a:p>
            <a:pPr marL="0" indent="0" algn="ctr" rtl="0">
              <a:buNone/>
            </a:pPr>
            <a:r>
              <a:rPr lang="pt-BR" sz="2300" b="1" dirty="0">
                <a:solidFill>
                  <a:schemeClr val="bg1"/>
                </a:solidFill>
                <a:latin typeface="+mj-lt"/>
              </a:rPr>
              <a:t>05. PRATIQUE RESOLVENDO PROBLEMAS DO SEU DIA A DIA</a:t>
            </a:r>
          </a:p>
        </p:txBody>
      </p:sp>
    </p:spTree>
    <p:extLst>
      <p:ext uri="{BB962C8B-B14F-4D97-AF65-F5344CB8AC3E}">
        <p14:creationId xmlns:p14="http://schemas.microsoft.com/office/powerpoint/2010/main" val="26260009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74CAE9-B54E-162A-7E62-4D1776B79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Calculando IMC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FC96D5F-7866-9E16-C803-3BF4E60D684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384027" y="1406014"/>
            <a:ext cx="4316360" cy="5132438"/>
          </a:xfrm>
        </p:spPr>
        <p:txBody>
          <a:bodyPr>
            <a:normAutofit/>
          </a:bodyPr>
          <a:lstStyle/>
          <a:p>
            <a:r>
              <a:rPr lang="pt-BR" sz="1000" dirty="0"/>
              <a:t>Criando </a:t>
            </a:r>
            <a:r>
              <a:rPr lang="pt-BR" sz="1000" b="1" dirty="0" err="1">
                <a:solidFill>
                  <a:srgbClr val="7030A0"/>
                </a:solidFill>
              </a:rPr>
              <a:t>function</a:t>
            </a:r>
            <a:r>
              <a:rPr lang="pt-BR" sz="1000" dirty="0"/>
              <a:t> </a:t>
            </a:r>
            <a:r>
              <a:rPr lang="pt-BR" sz="1000" b="1" dirty="0" err="1">
                <a:solidFill>
                  <a:schemeClr val="accent4">
                    <a:lumMod val="75000"/>
                  </a:schemeClr>
                </a:solidFill>
              </a:rPr>
              <a:t>calculaImc</a:t>
            </a:r>
            <a:r>
              <a:rPr lang="pt-BR" sz="1000" dirty="0"/>
              <a:t>( ), colocamos o cálculo do </a:t>
            </a:r>
            <a:r>
              <a:rPr lang="pt-BR" sz="1000" dirty="0" err="1"/>
              <a:t>imc</a:t>
            </a:r>
            <a:r>
              <a:rPr lang="pt-BR" sz="1000" dirty="0"/>
              <a:t> dentro do bloco da instrução. </a:t>
            </a:r>
            <a:r>
              <a:rPr lang="pt-BR" sz="1000" b="0" i="0" dirty="0">
                <a:solidFill>
                  <a:srgbClr val="3D464D"/>
                </a:solidFill>
                <a:effectLst/>
              </a:rPr>
              <a:t>Como queremos que a mesma </a:t>
            </a:r>
            <a:r>
              <a:rPr lang="pt-BR" sz="1000" b="0" i="0" dirty="0">
                <a:solidFill>
                  <a:srgbClr val="7030A0"/>
                </a:solidFill>
                <a:effectLst/>
              </a:rPr>
              <a:t>função</a:t>
            </a:r>
            <a:r>
              <a:rPr lang="pt-BR" sz="1000" b="0" i="0" dirty="0">
                <a:solidFill>
                  <a:srgbClr val="3D464D"/>
                </a:solidFill>
                <a:effectLst/>
              </a:rPr>
              <a:t> sirva para várias pessoas, em vez de utilizarmos os nomes dos indivíduos nas variáveis, manteremos somente o que cada uma representa.</a:t>
            </a:r>
          </a:p>
          <a:p>
            <a:r>
              <a:rPr lang="pt-BR" sz="1000" dirty="0">
                <a:solidFill>
                  <a:srgbClr val="3D464D"/>
                </a:solidFill>
              </a:rPr>
              <a:t>P</a:t>
            </a:r>
            <a:r>
              <a:rPr lang="pt-BR" sz="1000" b="0" i="0" dirty="0">
                <a:solidFill>
                  <a:srgbClr val="3D464D"/>
                </a:solidFill>
                <a:effectLst/>
              </a:rPr>
              <a:t>assarmos para a</a:t>
            </a:r>
            <a:r>
              <a:rPr lang="pt-BR" sz="1000" b="0" i="0" dirty="0">
                <a:solidFill>
                  <a:srgbClr val="7030A0"/>
                </a:solidFill>
                <a:effectLst/>
              </a:rPr>
              <a:t> função </a:t>
            </a:r>
            <a:r>
              <a:rPr lang="pt-BR" sz="1000" b="0" i="0" dirty="0">
                <a:solidFill>
                  <a:srgbClr val="3D464D"/>
                </a:solidFill>
                <a:effectLst/>
              </a:rPr>
              <a:t>os valores que ela deverá considerar na hora de fazer os cálculos. </a:t>
            </a:r>
          </a:p>
          <a:p>
            <a:r>
              <a:rPr lang="pt-BR" sz="1000" b="1" dirty="0" err="1">
                <a:solidFill>
                  <a:schemeClr val="accent4">
                    <a:lumMod val="75000"/>
                  </a:schemeClr>
                </a:solidFill>
              </a:rPr>
              <a:t>calculaImc</a:t>
            </a:r>
            <a:r>
              <a:rPr lang="pt-BR" sz="1000" dirty="0">
                <a:solidFill>
                  <a:srgbClr val="3D464D"/>
                </a:solidFill>
              </a:rPr>
              <a:t>(</a:t>
            </a:r>
            <a:r>
              <a:rPr lang="pt-BR" sz="1000" dirty="0" err="1">
                <a:solidFill>
                  <a:srgbClr val="3D464D"/>
                </a:solidFill>
              </a:rPr>
              <a:t>altura,peso</a:t>
            </a:r>
            <a:r>
              <a:rPr lang="pt-BR" sz="1000" dirty="0">
                <a:solidFill>
                  <a:srgbClr val="3D464D"/>
                </a:solidFill>
              </a:rPr>
              <a:t>) recebe como parâmetro a altura e o peso, e quando chamamos essa </a:t>
            </a:r>
            <a:r>
              <a:rPr lang="pt-BR" sz="1000" dirty="0">
                <a:solidFill>
                  <a:srgbClr val="7030A0"/>
                </a:solidFill>
              </a:rPr>
              <a:t>função,</a:t>
            </a:r>
            <a:r>
              <a:rPr lang="pt-BR" sz="1000" dirty="0">
                <a:solidFill>
                  <a:srgbClr val="3D464D"/>
                </a:solidFill>
              </a:rPr>
              <a:t> o </a:t>
            </a:r>
            <a:r>
              <a:rPr lang="pt-BR" sz="1000" b="1" dirty="0">
                <a:solidFill>
                  <a:srgbClr val="00B0F0"/>
                </a:solidFill>
              </a:rPr>
              <a:t>1.71</a:t>
            </a:r>
            <a:r>
              <a:rPr lang="pt-BR" sz="1000" dirty="0">
                <a:solidFill>
                  <a:srgbClr val="3D464D"/>
                </a:solidFill>
              </a:rPr>
              <a:t> será passado para a altura, e </a:t>
            </a:r>
            <a:r>
              <a:rPr lang="pt-BR" sz="1000" b="1" dirty="0">
                <a:solidFill>
                  <a:srgbClr val="00B0F0"/>
                </a:solidFill>
              </a:rPr>
              <a:t>73</a:t>
            </a:r>
            <a:r>
              <a:rPr lang="pt-BR" sz="1000" dirty="0">
                <a:solidFill>
                  <a:srgbClr val="3D464D"/>
                </a:solidFill>
              </a:rPr>
              <a:t> para o peso. Então</a:t>
            </a:r>
            <a:r>
              <a:rPr lang="pt-BR" sz="1000" b="0" i="0" dirty="0">
                <a:solidFill>
                  <a:srgbClr val="3D464D"/>
                </a:solidFill>
                <a:effectLst/>
              </a:rPr>
              <a:t> o IMC será calculado com base nos valores dos parâmetros.</a:t>
            </a:r>
          </a:p>
          <a:p>
            <a:r>
              <a:rPr lang="pt-BR" sz="1000" dirty="0">
                <a:solidFill>
                  <a:srgbClr val="3D464D"/>
                </a:solidFill>
              </a:rPr>
              <a:t>Pa</a:t>
            </a:r>
            <a:r>
              <a:rPr lang="pt-BR" sz="1000" b="0" i="0" dirty="0">
                <a:solidFill>
                  <a:srgbClr val="3D464D"/>
                </a:solidFill>
                <a:effectLst/>
              </a:rPr>
              <a:t>ra exibir o resultado, incluir a instrução </a:t>
            </a:r>
            <a:r>
              <a:rPr lang="pt-BR" sz="1000" b="1" i="0" dirty="0">
                <a:solidFill>
                  <a:schemeClr val="accent4">
                    <a:lumMod val="75000"/>
                  </a:schemeClr>
                </a:solidFill>
                <a:effectLst/>
              </a:rPr>
              <a:t>mostra</a:t>
            </a:r>
            <a:r>
              <a:rPr lang="pt-BR" sz="1000" b="0" i="0" dirty="0">
                <a:solidFill>
                  <a:srgbClr val="3D464D"/>
                </a:solidFill>
                <a:effectLst/>
              </a:rPr>
              <a:t>(</a:t>
            </a:r>
            <a:r>
              <a:rPr lang="pt-BR" sz="1000" b="1" i="0" dirty="0">
                <a:solidFill>
                  <a:schemeClr val="accent6"/>
                </a:solidFill>
                <a:effectLst/>
              </a:rPr>
              <a:t>“O </a:t>
            </a:r>
            <a:r>
              <a:rPr lang="pt-BR" sz="1000" b="1" i="0" dirty="0" err="1">
                <a:solidFill>
                  <a:schemeClr val="accent6"/>
                </a:solidFill>
                <a:effectLst/>
              </a:rPr>
              <a:t>imc</a:t>
            </a:r>
            <a:r>
              <a:rPr lang="pt-BR" sz="1000" b="1" i="0" dirty="0">
                <a:solidFill>
                  <a:schemeClr val="accent6"/>
                </a:solidFill>
                <a:effectLst/>
              </a:rPr>
              <a:t> calculado é ” </a:t>
            </a:r>
            <a:r>
              <a:rPr lang="pt-BR" sz="1000" b="1" i="0" dirty="0">
                <a:solidFill>
                  <a:srgbClr val="00B0F0"/>
                </a:solidFill>
                <a:effectLst/>
              </a:rPr>
              <a:t>+</a:t>
            </a:r>
            <a:r>
              <a:rPr lang="pt-BR" sz="1000" b="0" i="0" dirty="0">
                <a:solidFill>
                  <a:srgbClr val="3D464D"/>
                </a:solidFill>
                <a:effectLst/>
              </a:rPr>
              <a:t> </a:t>
            </a:r>
            <a:r>
              <a:rPr lang="pt-BR" sz="1000" b="0" i="0" dirty="0" err="1">
                <a:solidFill>
                  <a:srgbClr val="3D464D"/>
                </a:solidFill>
                <a:effectLst/>
              </a:rPr>
              <a:t>imc</a:t>
            </a:r>
            <a:r>
              <a:rPr lang="pt-BR" sz="1000" b="0" i="0" dirty="0">
                <a:solidFill>
                  <a:srgbClr val="3D464D"/>
                </a:solidFill>
                <a:effectLst/>
              </a:rPr>
              <a:t>) na </a:t>
            </a:r>
            <a:r>
              <a:rPr lang="pt-BR" sz="1000" b="0" i="0" dirty="0">
                <a:solidFill>
                  <a:srgbClr val="7030A0"/>
                </a:solidFill>
                <a:effectLst/>
              </a:rPr>
              <a:t>função</a:t>
            </a:r>
            <a:r>
              <a:rPr lang="pt-BR" sz="1000" b="0" i="0" dirty="0">
                <a:solidFill>
                  <a:srgbClr val="3D464D"/>
                </a:solidFill>
                <a:effectLst/>
              </a:rPr>
              <a:t>. </a:t>
            </a:r>
          </a:p>
          <a:p>
            <a:r>
              <a:rPr lang="pt-BR" sz="1000" b="0" i="0" dirty="0">
                <a:solidFill>
                  <a:srgbClr val="3D464D"/>
                </a:solidFill>
                <a:effectLst/>
              </a:rPr>
              <a:t>Em vez de espalharmos a fórmula do cálculo do IMC, criamos uma funcionalidade que está preparada - se passarmos primeiro a altura, e depois o peso - para calcular o IMC, e exibir o valor, por meio da função</a:t>
            </a:r>
            <a:r>
              <a:rPr lang="pt-BR" sz="1000" dirty="0">
                <a:solidFill>
                  <a:srgbClr val="3D464D"/>
                </a:solidFill>
              </a:rPr>
              <a:t> </a:t>
            </a:r>
            <a:r>
              <a:rPr lang="pt-BR" sz="1000" b="1" dirty="0">
                <a:solidFill>
                  <a:schemeClr val="accent4">
                    <a:lumMod val="75000"/>
                  </a:schemeClr>
                </a:solidFill>
              </a:rPr>
              <a:t>mostra</a:t>
            </a:r>
            <a:r>
              <a:rPr lang="pt-BR" sz="1000" dirty="0">
                <a:solidFill>
                  <a:srgbClr val="3D464D"/>
                </a:solidFill>
              </a:rPr>
              <a:t>( ).</a:t>
            </a:r>
            <a:endParaRPr lang="pt-BR" sz="1000" dirty="0"/>
          </a:p>
        </p:txBody>
      </p:sp>
      <p:pic>
        <p:nvPicPr>
          <p:cNvPr id="5" name="Imagem 4" descr="Texto&#10;&#10;Descrição gerada automaticamente">
            <a:extLst>
              <a:ext uri="{FF2B5EF4-FFF2-40B4-BE49-F238E27FC236}">
                <a16:creationId xmlns:a16="http://schemas.microsoft.com/office/drawing/2014/main" id="{8C79C9F5-9911-E04C-CE86-CCDDD5BF14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290" y="2055044"/>
            <a:ext cx="3503025" cy="3647666"/>
          </a:xfrm>
          <a:prstGeom prst="rect">
            <a:avLst/>
          </a:prstGeom>
        </p:spPr>
      </p:pic>
      <p:pic>
        <p:nvPicPr>
          <p:cNvPr id="7" name="Imagem 6" descr="Texto&#10;&#10;Descrição gerada automaticamente">
            <a:extLst>
              <a:ext uri="{FF2B5EF4-FFF2-40B4-BE49-F238E27FC236}">
                <a16:creationId xmlns:a16="http://schemas.microsoft.com/office/drawing/2014/main" id="{2E3A5C4D-496E-43A2-89A6-A69F5F9F99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2316" y="2059961"/>
            <a:ext cx="3260518" cy="3642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0587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E93CA9A-00A0-0648-B817-E15381FE9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Retorno de funções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13FC4A3-ACD6-5590-975F-9C5C7D18943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959766" y="1432721"/>
            <a:ext cx="7661963" cy="6256105"/>
          </a:xfrm>
        </p:spPr>
        <p:txBody>
          <a:bodyPr>
            <a:normAutofit/>
          </a:bodyPr>
          <a:lstStyle/>
          <a:p>
            <a:r>
              <a:rPr lang="pt-BR" dirty="0"/>
              <a:t>Fórmula do </a:t>
            </a:r>
            <a:r>
              <a:rPr lang="pt-BR" dirty="0" err="1"/>
              <a:t>imc</a:t>
            </a:r>
            <a:r>
              <a:rPr lang="pt-BR" dirty="0"/>
              <a:t> funcionando de forma genérica:</a:t>
            </a:r>
          </a:p>
          <a:p>
            <a:pPr marL="171450" indent="-171450">
              <a:buFontTx/>
              <a:buChar char="-"/>
            </a:pPr>
            <a:r>
              <a:rPr lang="pt-BR" b="0" i="0" dirty="0">
                <a:solidFill>
                  <a:srgbClr val="3D464D"/>
                </a:solidFill>
                <a:effectLst/>
              </a:rPr>
              <a:t>Criamos duas </a:t>
            </a:r>
            <a:r>
              <a:rPr lang="pt-BR" b="0" i="0" dirty="0">
                <a:solidFill>
                  <a:srgbClr val="7030A0"/>
                </a:solidFill>
                <a:effectLst/>
              </a:rPr>
              <a:t>variáveis</a:t>
            </a:r>
            <a:r>
              <a:rPr lang="pt-BR" b="0" i="0" dirty="0">
                <a:solidFill>
                  <a:srgbClr val="3D464D"/>
                </a:solidFill>
                <a:effectLst/>
              </a:rPr>
              <a:t>: a</a:t>
            </a:r>
            <a:r>
              <a:rPr lang="pt-BR" dirty="0"/>
              <a:t> </a:t>
            </a:r>
            <a:r>
              <a:rPr lang="pt-BR" dirty="0" err="1"/>
              <a:t>imcFlavio</a:t>
            </a:r>
            <a:r>
              <a:rPr lang="pt-BR" dirty="0"/>
              <a:t> e a </a:t>
            </a:r>
            <a:r>
              <a:rPr lang="pt-BR" dirty="0" err="1"/>
              <a:t>imcAmigo</a:t>
            </a:r>
            <a:r>
              <a:rPr lang="pt-BR" b="0" i="0" dirty="0">
                <a:solidFill>
                  <a:srgbClr val="3D464D"/>
                </a:solidFill>
                <a:effectLst/>
              </a:rPr>
              <a:t>, e indicamos que cada uma delas receberá as informações de peso e altura de cada um. </a:t>
            </a:r>
            <a:br>
              <a:rPr lang="pt-BR" b="0" i="0" dirty="0">
                <a:solidFill>
                  <a:srgbClr val="3D464D"/>
                </a:solidFill>
                <a:effectLst/>
              </a:rPr>
            </a:br>
            <a:br>
              <a:rPr lang="pt-BR" b="0" i="0" dirty="0">
                <a:solidFill>
                  <a:srgbClr val="3D464D"/>
                </a:solidFill>
                <a:effectLst/>
              </a:rPr>
            </a:br>
            <a:r>
              <a:rPr lang="pt-BR" b="1" dirty="0">
                <a:solidFill>
                  <a:srgbClr val="7030A0"/>
                </a:solidFill>
              </a:rPr>
              <a:t>var</a:t>
            </a:r>
            <a:r>
              <a:rPr lang="pt-BR" dirty="0">
                <a:solidFill>
                  <a:srgbClr val="3D464D"/>
                </a:solidFill>
              </a:rPr>
              <a:t> = </a:t>
            </a:r>
            <a:r>
              <a:rPr lang="pt-BR" dirty="0" err="1">
                <a:solidFill>
                  <a:srgbClr val="3D464D"/>
                </a:solidFill>
              </a:rPr>
              <a:t>imcFlavio</a:t>
            </a:r>
            <a:r>
              <a:rPr lang="pt-BR" dirty="0">
                <a:solidFill>
                  <a:srgbClr val="3D464D"/>
                </a:solidFill>
              </a:rPr>
              <a:t> = </a:t>
            </a:r>
            <a:r>
              <a:rPr lang="pt-BR" b="1" dirty="0" err="1">
                <a:solidFill>
                  <a:schemeClr val="accent4">
                    <a:lumMod val="75000"/>
                  </a:schemeClr>
                </a:solidFill>
              </a:rPr>
              <a:t>calculaImc</a:t>
            </a:r>
            <a:r>
              <a:rPr lang="pt-BR" dirty="0">
                <a:solidFill>
                  <a:srgbClr val="3D464D"/>
                </a:solidFill>
              </a:rPr>
              <a:t>(</a:t>
            </a:r>
            <a:r>
              <a:rPr lang="pt-BR" b="1" dirty="0">
                <a:solidFill>
                  <a:schemeClr val="accent1"/>
                </a:solidFill>
              </a:rPr>
              <a:t>1.71, 73</a:t>
            </a:r>
            <a:r>
              <a:rPr lang="pt-BR" dirty="0">
                <a:solidFill>
                  <a:srgbClr val="3D464D"/>
                </a:solidFill>
              </a:rPr>
              <a:t>);</a:t>
            </a:r>
            <a:br>
              <a:rPr lang="pt-BR" dirty="0">
                <a:solidFill>
                  <a:srgbClr val="3D464D"/>
                </a:solidFill>
              </a:rPr>
            </a:br>
            <a:r>
              <a:rPr lang="pt-BR" b="1" dirty="0">
                <a:solidFill>
                  <a:srgbClr val="7030A0"/>
                </a:solidFill>
              </a:rPr>
              <a:t>var</a:t>
            </a:r>
            <a:r>
              <a:rPr lang="pt-BR" dirty="0">
                <a:solidFill>
                  <a:srgbClr val="3D464D"/>
                </a:solidFill>
              </a:rPr>
              <a:t> = </a:t>
            </a:r>
            <a:r>
              <a:rPr lang="pt-BR" dirty="0" err="1">
                <a:solidFill>
                  <a:srgbClr val="3D464D"/>
                </a:solidFill>
              </a:rPr>
              <a:t>imcAmigo</a:t>
            </a:r>
            <a:r>
              <a:rPr lang="pt-BR" dirty="0">
                <a:solidFill>
                  <a:srgbClr val="3D464D"/>
                </a:solidFill>
              </a:rPr>
              <a:t> = </a:t>
            </a:r>
            <a:r>
              <a:rPr lang="pt-BR" b="1" dirty="0" err="1">
                <a:solidFill>
                  <a:schemeClr val="accent4">
                    <a:lumMod val="75000"/>
                  </a:schemeClr>
                </a:solidFill>
              </a:rPr>
              <a:t>calculaImc</a:t>
            </a:r>
            <a:r>
              <a:rPr lang="pt-BR" dirty="0">
                <a:solidFill>
                  <a:srgbClr val="3D464D"/>
                </a:solidFill>
              </a:rPr>
              <a:t>(</a:t>
            </a:r>
            <a:r>
              <a:rPr lang="pt-BR" b="1" dirty="0">
                <a:solidFill>
                  <a:schemeClr val="accent1"/>
                </a:solidFill>
              </a:rPr>
              <a:t>1.72, 68 </a:t>
            </a:r>
            <a:r>
              <a:rPr lang="pt-BR" dirty="0">
                <a:solidFill>
                  <a:srgbClr val="3D464D"/>
                </a:solidFill>
              </a:rPr>
              <a:t>);</a:t>
            </a:r>
          </a:p>
          <a:p>
            <a:pPr marL="171450" indent="-171450">
              <a:buFontTx/>
              <a:buChar char="-"/>
            </a:pPr>
            <a:r>
              <a:rPr lang="pt-BR" b="0" i="0" dirty="0">
                <a:solidFill>
                  <a:srgbClr val="3D464D"/>
                </a:solidFill>
                <a:effectLst/>
              </a:rPr>
              <a:t>A variável do indivíduo receberá o IMC calculado com base em suas informações individuais. Ou seja, ao chamarmos uma função, ela pode nos devolver um valor. Para exibirmos estes valores calculados, utilizaremos a função </a:t>
            </a:r>
            <a:r>
              <a:rPr lang="pt-BR" b="1" i="0" dirty="0">
                <a:solidFill>
                  <a:schemeClr val="accent4">
                    <a:lumMod val="75000"/>
                  </a:schemeClr>
                </a:solidFill>
                <a:effectLst/>
              </a:rPr>
              <a:t>mostr</a:t>
            </a:r>
            <a:r>
              <a:rPr lang="pt-BR" b="1" dirty="0">
                <a:solidFill>
                  <a:schemeClr val="accent4">
                    <a:lumMod val="75000"/>
                  </a:schemeClr>
                </a:solidFill>
              </a:rPr>
              <a:t>a</a:t>
            </a:r>
            <a:r>
              <a:rPr lang="pt-BR" dirty="0">
                <a:solidFill>
                  <a:srgbClr val="3D464D"/>
                </a:solidFill>
              </a:rPr>
              <a:t>( ) </a:t>
            </a:r>
            <a:r>
              <a:rPr lang="pt-BR" b="0" i="0" dirty="0">
                <a:solidFill>
                  <a:srgbClr val="3D464D"/>
                </a:solidFill>
                <a:effectLst/>
              </a:rPr>
              <a:t>para cada uma das informações: </a:t>
            </a:r>
            <a:br>
              <a:rPr lang="pt-BR" b="0" i="0" dirty="0">
                <a:solidFill>
                  <a:srgbClr val="3D464D"/>
                </a:solidFill>
                <a:effectLst/>
              </a:rPr>
            </a:br>
            <a:br>
              <a:rPr lang="pt-BR" b="0" i="0" dirty="0">
                <a:solidFill>
                  <a:srgbClr val="3D464D"/>
                </a:solidFill>
                <a:effectLst/>
              </a:rPr>
            </a:br>
            <a:r>
              <a:rPr lang="pt-BR" b="1" i="0" dirty="0">
                <a:solidFill>
                  <a:schemeClr val="accent4">
                    <a:lumMod val="75000"/>
                  </a:schemeClr>
                </a:solidFill>
                <a:effectLst/>
              </a:rPr>
              <a:t>mostra</a:t>
            </a:r>
            <a:r>
              <a:rPr lang="pt-BR" b="0" i="0" dirty="0">
                <a:solidFill>
                  <a:srgbClr val="3D464D"/>
                </a:solidFill>
                <a:effectLst/>
              </a:rPr>
              <a:t>(</a:t>
            </a:r>
            <a:r>
              <a:rPr lang="pt-BR" b="0" i="0" dirty="0" err="1">
                <a:solidFill>
                  <a:srgbClr val="3D464D"/>
                </a:solidFill>
                <a:effectLst/>
              </a:rPr>
              <a:t>imcFlavio</a:t>
            </a:r>
            <a:r>
              <a:rPr lang="pt-BR" b="0" i="0" dirty="0">
                <a:solidFill>
                  <a:srgbClr val="3D464D"/>
                </a:solidFill>
                <a:effectLst/>
              </a:rPr>
              <a:t>);</a:t>
            </a:r>
            <a:br>
              <a:rPr lang="pt-BR" b="0" i="0" dirty="0">
                <a:solidFill>
                  <a:srgbClr val="3D464D"/>
                </a:solidFill>
                <a:effectLst/>
              </a:rPr>
            </a:br>
            <a:r>
              <a:rPr lang="pt-BR" b="1" i="0" dirty="0">
                <a:solidFill>
                  <a:schemeClr val="accent4">
                    <a:lumMod val="75000"/>
                  </a:schemeClr>
                </a:solidFill>
                <a:effectLst/>
              </a:rPr>
              <a:t>mostra</a:t>
            </a:r>
            <a:r>
              <a:rPr lang="pt-BR" b="0" i="0" dirty="0">
                <a:solidFill>
                  <a:srgbClr val="3D464D"/>
                </a:solidFill>
                <a:effectLst/>
              </a:rPr>
              <a:t>(</a:t>
            </a:r>
            <a:r>
              <a:rPr lang="pt-BR" b="0" i="0" dirty="0" err="1">
                <a:solidFill>
                  <a:srgbClr val="3D464D"/>
                </a:solidFill>
                <a:effectLst/>
              </a:rPr>
              <a:t>imcAmigo</a:t>
            </a:r>
            <a:r>
              <a:rPr lang="pt-BR" b="0" i="0" dirty="0">
                <a:solidFill>
                  <a:srgbClr val="3D464D"/>
                </a:solidFill>
                <a:effectLst/>
              </a:rPr>
              <a:t>); </a:t>
            </a:r>
          </a:p>
          <a:p>
            <a:pPr marL="171450" indent="-171450">
              <a:buFontTx/>
              <a:buChar char="-"/>
            </a:pPr>
            <a:r>
              <a:rPr lang="pt-BR" b="0" i="0" dirty="0">
                <a:solidFill>
                  <a:srgbClr val="3D464D"/>
                </a:solidFill>
                <a:effectLst/>
              </a:rPr>
              <a:t>A variável recebe a </a:t>
            </a:r>
            <a:r>
              <a:rPr lang="pt-BR" b="0" i="0" dirty="0">
                <a:solidFill>
                  <a:srgbClr val="7030A0"/>
                </a:solidFill>
                <a:effectLst/>
              </a:rPr>
              <a:t>função</a:t>
            </a:r>
            <a:r>
              <a:rPr lang="pt-BR" b="0" i="0" dirty="0">
                <a:solidFill>
                  <a:srgbClr val="3D464D"/>
                </a:solidFill>
                <a:effectLst/>
              </a:rPr>
              <a:t> de calcular e, ao final, deve devolver um resultado dentro da própria </a:t>
            </a:r>
            <a:r>
              <a:rPr lang="pt-BR" b="0" i="0" dirty="0">
                <a:solidFill>
                  <a:srgbClr val="7030A0"/>
                </a:solidFill>
                <a:effectLst/>
              </a:rPr>
              <a:t>variável</a:t>
            </a:r>
            <a:r>
              <a:rPr lang="pt-BR" b="0" i="0" dirty="0">
                <a:solidFill>
                  <a:srgbClr val="3D464D"/>
                </a:solidFill>
                <a:effectLst/>
              </a:rPr>
              <a:t>. Para a função devolver o valor de </a:t>
            </a:r>
            <a:r>
              <a:rPr lang="pt-BR" b="0" i="0" dirty="0" err="1">
                <a:solidFill>
                  <a:srgbClr val="3D464D"/>
                </a:solidFill>
                <a:effectLst/>
              </a:rPr>
              <a:t>imc</a:t>
            </a:r>
            <a:r>
              <a:rPr lang="pt-BR" b="0" i="0" dirty="0">
                <a:solidFill>
                  <a:srgbClr val="3D464D"/>
                </a:solidFill>
                <a:effectLst/>
              </a:rPr>
              <a:t> usamos</a:t>
            </a:r>
            <a:r>
              <a:rPr lang="pt-BR" b="1" i="0" dirty="0">
                <a:solidFill>
                  <a:schemeClr val="accent1"/>
                </a:solidFill>
                <a:effectLst/>
              </a:rPr>
              <a:t> </a:t>
            </a:r>
            <a:r>
              <a:rPr lang="pt-BR" b="1" i="0" dirty="0" err="1">
                <a:solidFill>
                  <a:schemeClr val="accent1"/>
                </a:solidFill>
                <a:effectLst/>
              </a:rPr>
              <a:t>return</a:t>
            </a:r>
            <a:r>
              <a:rPr lang="pt-BR" b="1" i="0" dirty="0">
                <a:solidFill>
                  <a:schemeClr val="accent1"/>
                </a:solidFill>
                <a:effectLst/>
              </a:rPr>
              <a:t> </a:t>
            </a:r>
            <a:r>
              <a:rPr lang="pt-BR" b="0" i="0" dirty="0" err="1">
                <a:solidFill>
                  <a:srgbClr val="3D464D"/>
                </a:solidFill>
                <a:effectLst/>
              </a:rPr>
              <a:t>imc</a:t>
            </a:r>
            <a:r>
              <a:rPr lang="pt-BR" b="0" i="0" dirty="0">
                <a:solidFill>
                  <a:srgbClr val="3D464D"/>
                </a:solidFill>
                <a:effectLst/>
              </a:rPr>
              <a:t>; </a:t>
            </a:r>
            <a:br>
              <a:rPr lang="pt-BR" b="0" i="0" dirty="0">
                <a:solidFill>
                  <a:srgbClr val="3D464D"/>
                </a:solidFill>
                <a:effectLst/>
              </a:rPr>
            </a:br>
            <a:br>
              <a:rPr lang="pt-BR" b="0" i="0" dirty="0">
                <a:solidFill>
                  <a:srgbClr val="3D464D"/>
                </a:solidFill>
                <a:effectLst/>
                <a:latin typeface="Source Serif Pro" panose="02040603050405020204" pitchFamily="18" charset="0"/>
              </a:rPr>
            </a:br>
            <a:br>
              <a:rPr lang="pt-BR" b="0" i="0" dirty="0">
                <a:solidFill>
                  <a:srgbClr val="3D464D"/>
                </a:solidFill>
                <a:effectLst/>
                <a:latin typeface="Source Serif Pro" panose="02040603050405020204" pitchFamily="18" charset="0"/>
              </a:rPr>
            </a:br>
            <a:br>
              <a:rPr lang="pt-BR" b="0" i="0" dirty="0">
                <a:solidFill>
                  <a:srgbClr val="3D464D"/>
                </a:solidFill>
                <a:effectLst/>
                <a:latin typeface="Source Serif Pro" panose="02040603050405020204" pitchFamily="18" charset="0"/>
              </a:rPr>
            </a:br>
            <a:endParaRPr lang="pt-BR" b="0" i="0" dirty="0">
              <a:solidFill>
                <a:srgbClr val="3D464D"/>
              </a:solidFill>
              <a:effectLst/>
              <a:latin typeface="Source Serif Pro" panose="02040603050405020204" pitchFamily="18" charset="0"/>
            </a:endParaRPr>
          </a:p>
        </p:txBody>
      </p:sp>
      <p:pic>
        <p:nvPicPr>
          <p:cNvPr id="5" name="Imagem 4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7EBA763D-557F-B703-FE03-8A639032FE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476" y="1432722"/>
            <a:ext cx="2803472" cy="4977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9113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33EA4D2-1751-D6EB-24FC-E11AF0056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Entendendo a fundo retorno de funções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2487A90-9C9E-A0FC-95D9-C5FC4CA0801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77417" y="4093464"/>
            <a:ext cx="4987640" cy="869091"/>
          </a:xfrm>
        </p:spPr>
        <p:txBody>
          <a:bodyPr>
            <a:normAutofit/>
          </a:bodyPr>
          <a:lstStyle/>
          <a:p>
            <a:r>
              <a:rPr lang="pt-BR" sz="1400" dirty="0"/>
              <a:t>Aqui calculamos o </a:t>
            </a:r>
            <a:r>
              <a:rPr lang="pt-BR" sz="1400" dirty="0" err="1"/>
              <a:t>imc</a:t>
            </a:r>
            <a:r>
              <a:rPr lang="pt-BR" sz="1400" dirty="0"/>
              <a:t> e foi retornado a </a:t>
            </a:r>
            <a:r>
              <a:rPr lang="pt-BR" sz="1400" dirty="0">
                <a:solidFill>
                  <a:srgbClr val="7030A0"/>
                </a:solidFill>
              </a:rPr>
              <a:t>variável </a:t>
            </a:r>
            <a:r>
              <a:rPr lang="pt-BR" sz="1400" dirty="0" err="1"/>
              <a:t>imc</a:t>
            </a:r>
            <a:r>
              <a:rPr lang="pt-BR" sz="1400" dirty="0"/>
              <a:t>. </a:t>
            </a:r>
          </a:p>
        </p:txBody>
      </p:sp>
      <p:pic>
        <p:nvPicPr>
          <p:cNvPr id="5" name="Imagem 4" descr="Texto&#10;&#10;Descrição gerada automaticamente">
            <a:extLst>
              <a:ext uri="{FF2B5EF4-FFF2-40B4-BE49-F238E27FC236}">
                <a16:creationId xmlns:a16="http://schemas.microsoft.com/office/drawing/2014/main" id="{F3906389-D42F-0187-7B1C-963BD713ED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088" y="1716458"/>
            <a:ext cx="4987641" cy="2010608"/>
          </a:xfrm>
          <a:prstGeom prst="rect">
            <a:avLst/>
          </a:prstGeom>
        </p:spPr>
      </p:pic>
      <p:pic>
        <p:nvPicPr>
          <p:cNvPr id="14" name="Imagem 13" descr="Texto&#10;&#10;Descrição gerada automaticamente">
            <a:extLst>
              <a:ext uri="{FF2B5EF4-FFF2-40B4-BE49-F238E27FC236}">
                <a16:creationId xmlns:a16="http://schemas.microsoft.com/office/drawing/2014/main" id="{B2F50399-33A1-812D-7BD5-BBED653F11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0529" y="1716458"/>
            <a:ext cx="5341429" cy="2017453"/>
          </a:xfrm>
          <a:prstGeom prst="rect">
            <a:avLst/>
          </a:prstGeom>
        </p:spPr>
      </p:pic>
      <p:sp>
        <p:nvSpPr>
          <p:cNvPr id="15" name="Espaço Reservado para Conteúdo 2">
            <a:extLst>
              <a:ext uri="{FF2B5EF4-FFF2-40B4-BE49-F238E27FC236}">
                <a16:creationId xmlns:a16="http://schemas.microsoft.com/office/drawing/2014/main" id="{9CB93423-6EBA-AE8C-8793-542814C11B7E}"/>
              </a:ext>
            </a:extLst>
          </p:cNvPr>
          <p:cNvSpPr txBox="1">
            <a:spLocks/>
          </p:cNvSpPr>
          <p:nvPr/>
        </p:nvSpPr>
        <p:spPr>
          <a:xfrm>
            <a:off x="5830528" y="4093462"/>
            <a:ext cx="5427407" cy="2316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buFontTx/>
              <a:buChar char="-"/>
            </a:pPr>
            <a:r>
              <a:rPr lang="pt-BR" sz="1400" dirty="0"/>
              <a:t>Aqui simplificamos indicando que o </a:t>
            </a:r>
            <a:r>
              <a:rPr lang="pt-BR" sz="1400" b="1" dirty="0" err="1">
                <a:solidFill>
                  <a:schemeClr val="accent1"/>
                </a:solidFill>
              </a:rPr>
              <a:t>return</a:t>
            </a:r>
            <a:r>
              <a:rPr lang="pt-BR" sz="1400" b="1" dirty="0">
                <a:solidFill>
                  <a:schemeClr val="accent1"/>
                </a:solidFill>
              </a:rPr>
              <a:t> </a:t>
            </a:r>
            <a:r>
              <a:rPr lang="pt-BR" sz="1400" dirty="0"/>
              <a:t>será o cálculo em </a:t>
            </a:r>
            <a:r>
              <a:rPr lang="pt-BR" sz="1400" dirty="0" err="1"/>
              <a:t>sí</a:t>
            </a:r>
            <a:r>
              <a:rPr lang="pt-BR" sz="1400" dirty="0"/>
              <a:t>.</a:t>
            </a:r>
          </a:p>
          <a:p>
            <a:pPr marL="171450" indent="-171450">
              <a:buFontTx/>
              <a:buChar char="-"/>
            </a:pPr>
            <a:r>
              <a:rPr lang="pt-BR" sz="1400" dirty="0">
                <a:solidFill>
                  <a:srgbClr val="3D464D"/>
                </a:solidFill>
              </a:rPr>
              <a:t>Q</a:t>
            </a:r>
            <a:r>
              <a:rPr lang="pt-BR" sz="1400" b="0" i="0" dirty="0">
                <a:solidFill>
                  <a:srgbClr val="3D464D"/>
                </a:solidFill>
                <a:effectLst/>
              </a:rPr>
              <a:t>uando chamamos o </a:t>
            </a:r>
            <a:r>
              <a:rPr lang="pt-BR" sz="1400" b="1" i="0" dirty="0" err="1">
                <a:solidFill>
                  <a:schemeClr val="accent4">
                    <a:lumMod val="75000"/>
                  </a:schemeClr>
                </a:solidFill>
                <a:effectLst/>
              </a:rPr>
              <a:t>calcula</a:t>
            </a:r>
            <a:r>
              <a:rPr lang="pt-BR" sz="1400" b="1" dirty="0" err="1">
                <a:solidFill>
                  <a:schemeClr val="accent4">
                    <a:lumMod val="75000"/>
                  </a:schemeClr>
                </a:solidFill>
              </a:rPr>
              <a:t>Imc</a:t>
            </a:r>
            <a:r>
              <a:rPr lang="pt-BR" sz="1400" dirty="0">
                <a:solidFill>
                  <a:srgbClr val="3D464D"/>
                </a:solidFill>
              </a:rPr>
              <a:t>( )</a:t>
            </a:r>
            <a:r>
              <a:rPr lang="pt-BR" sz="1400" b="0" i="0" dirty="0">
                <a:solidFill>
                  <a:srgbClr val="3D464D"/>
                </a:solidFill>
                <a:effectLst/>
              </a:rPr>
              <a:t>, a única instrução que temos dentro dele é o </a:t>
            </a:r>
            <a:r>
              <a:rPr lang="pt-BR" sz="1400" b="1" i="0" dirty="0" err="1">
                <a:solidFill>
                  <a:schemeClr val="accent1"/>
                </a:solidFill>
                <a:effectLst/>
              </a:rPr>
              <a:t>return</a:t>
            </a:r>
            <a:r>
              <a:rPr lang="pt-BR" sz="1400" b="0" i="0" dirty="0">
                <a:solidFill>
                  <a:srgbClr val="3D464D"/>
                </a:solidFill>
                <a:effectLst/>
              </a:rPr>
              <a:t>. Quando este for devolver o resultado da </a:t>
            </a:r>
            <a:r>
              <a:rPr lang="pt-BR" sz="1400" b="0" i="0" dirty="0">
                <a:solidFill>
                  <a:srgbClr val="7030A0"/>
                </a:solidFill>
                <a:effectLst/>
              </a:rPr>
              <a:t>função</a:t>
            </a:r>
            <a:r>
              <a:rPr lang="pt-BR" sz="1400" b="0" i="0" dirty="0">
                <a:solidFill>
                  <a:srgbClr val="3D464D"/>
                </a:solidFill>
                <a:effectLst/>
              </a:rPr>
              <a:t>, avaliará a expressão peso / (altura </a:t>
            </a:r>
            <a:r>
              <a:rPr lang="pt-BR" sz="1400" b="1" i="0" dirty="0">
                <a:solidFill>
                  <a:schemeClr val="accent1"/>
                </a:solidFill>
                <a:effectLst/>
              </a:rPr>
              <a:t>* </a:t>
            </a:r>
            <a:r>
              <a:rPr lang="pt-BR" sz="1400" b="0" i="0" dirty="0">
                <a:solidFill>
                  <a:srgbClr val="3D464D"/>
                </a:solidFill>
                <a:effectLst/>
              </a:rPr>
              <a:t>altura), e imprimirá o que dela resultar.</a:t>
            </a:r>
            <a:endParaRPr lang="pt-BR" sz="1400" dirty="0"/>
          </a:p>
        </p:txBody>
      </p:sp>
    </p:spTree>
    <p:extLst>
      <p:ext uri="{BB962C8B-B14F-4D97-AF65-F5344CB8AC3E}">
        <p14:creationId xmlns:p14="http://schemas.microsoft.com/office/powerpoint/2010/main" val="1922626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C7B4AE-6008-F1FB-1372-3AD47E6C73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Entendendo a fundo retorno de funções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643329F-2280-A44A-5A78-D385368F426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6" y="1897722"/>
            <a:ext cx="4435551" cy="4974336"/>
          </a:xfrm>
        </p:spPr>
        <p:txBody>
          <a:bodyPr>
            <a:normAutofit/>
          </a:bodyPr>
          <a:lstStyle/>
          <a:p>
            <a:pPr marL="285750" indent="-285750">
              <a:buFontTx/>
              <a:buChar char="-"/>
            </a:pPr>
            <a:r>
              <a:rPr lang="pt-BR" sz="1400" dirty="0"/>
              <a:t>Ao receber </a:t>
            </a:r>
            <a:r>
              <a:rPr lang="pt-BR" sz="1400" dirty="0">
                <a:solidFill>
                  <a:srgbClr val="7030A0"/>
                </a:solidFill>
              </a:rPr>
              <a:t>var</a:t>
            </a:r>
            <a:r>
              <a:rPr lang="pt-BR" sz="1400" dirty="0"/>
              <a:t> </a:t>
            </a:r>
            <a:r>
              <a:rPr lang="pt-BR" sz="1400" dirty="0" err="1"/>
              <a:t>imcFlavio</a:t>
            </a:r>
            <a:r>
              <a:rPr lang="pt-BR" sz="1400" dirty="0"/>
              <a:t> = </a:t>
            </a:r>
            <a:r>
              <a:rPr lang="pt-BR" sz="1400" b="1" dirty="0" err="1">
                <a:solidFill>
                  <a:schemeClr val="accent4">
                    <a:lumMod val="75000"/>
                  </a:schemeClr>
                </a:solidFill>
              </a:rPr>
              <a:t>calculaImc</a:t>
            </a:r>
            <a:r>
              <a:rPr lang="pt-BR" sz="1400" dirty="0"/>
              <a:t>(</a:t>
            </a:r>
            <a:r>
              <a:rPr lang="pt-BR" sz="1400" b="1" dirty="0">
                <a:solidFill>
                  <a:schemeClr val="accent1"/>
                </a:solidFill>
              </a:rPr>
              <a:t>1.71, 73</a:t>
            </a:r>
            <a:r>
              <a:rPr lang="pt-BR" sz="1400" dirty="0"/>
              <a:t>), o </a:t>
            </a:r>
            <a:r>
              <a:rPr lang="pt-BR" sz="1400" dirty="0" err="1"/>
              <a:t>js</a:t>
            </a:r>
            <a:r>
              <a:rPr lang="pt-BR" sz="1400" dirty="0"/>
              <a:t> vai entender </a:t>
            </a:r>
            <a:r>
              <a:rPr lang="pt-BR" sz="1400" b="0" i="0" dirty="0">
                <a:solidFill>
                  <a:srgbClr val="3D464D"/>
                </a:solidFill>
                <a:effectLst/>
              </a:rPr>
              <a:t>que a </a:t>
            </a:r>
            <a:r>
              <a:rPr lang="pt-BR" sz="1400" b="0" i="0" dirty="0">
                <a:solidFill>
                  <a:srgbClr val="7030A0"/>
                </a:solidFill>
                <a:effectLst/>
              </a:rPr>
              <a:t>variáve</a:t>
            </a:r>
            <a:r>
              <a:rPr lang="pt-BR" sz="1400" b="0" i="0" dirty="0">
                <a:solidFill>
                  <a:srgbClr val="3D464D"/>
                </a:solidFill>
                <a:effectLst/>
              </a:rPr>
              <a:t>l </a:t>
            </a:r>
            <a:r>
              <a:rPr lang="pt-BR" sz="1400" dirty="0" err="1"/>
              <a:t>imcFlavio</a:t>
            </a:r>
            <a:r>
              <a:rPr lang="pt-BR" sz="1400" dirty="0"/>
              <a:t> </a:t>
            </a:r>
            <a:r>
              <a:rPr lang="pt-BR" sz="1400" b="0" i="0" dirty="0">
                <a:solidFill>
                  <a:srgbClr val="3D464D"/>
                </a:solidFill>
                <a:effectLst/>
              </a:rPr>
              <a:t>recebe</a:t>
            </a:r>
            <a:r>
              <a:rPr lang="pt-BR" sz="1400" dirty="0"/>
              <a:t> </a:t>
            </a:r>
            <a:r>
              <a:rPr lang="pt-BR" sz="1400" b="1" dirty="0" err="1">
                <a:solidFill>
                  <a:schemeClr val="accent4">
                    <a:lumMod val="75000"/>
                  </a:schemeClr>
                </a:solidFill>
              </a:rPr>
              <a:t>calculaImc</a:t>
            </a:r>
            <a:r>
              <a:rPr lang="pt-BR" sz="1400" dirty="0"/>
              <a:t>(</a:t>
            </a:r>
            <a:r>
              <a:rPr lang="pt-BR" sz="1400" b="1" dirty="0">
                <a:solidFill>
                  <a:schemeClr val="accent1"/>
                </a:solidFill>
              </a:rPr>
              <a:t>1.71, 73</a:t>
            </a:r>
            <a:r>
              <a:rPr lang="pt-BR" sz="1400" dirty="0"/>
              <a:t>), </a:t>
            </a:r>
            <a:r>
              <a:rPr lang="pt-BR" sz="1400" b="0" i="0" dirty="0">
                <a:solidFill>
                  <a:srgbClr val="3D464D"/>
                </a:solidFill>
                <a:effectLst/>
              </a:rPr>
              <a:t>e aguardará isso ser processado, retornando o resultado do cálculo. Poderemos escolher a mensagem que queremos exibir para o IMC. </a:t>
            </a:r>
          </a:p>
          <a:p>
            <a:pPr marL="285750" indent="-285750">
              <a:buFontTx/>
              <a:buChar char="-"/>
            </a:pPr>
            <a:r>
              <a:rPr lang="pt-BR" sz="1400" b="0" i="0" dirty="0">
                <a:solidFill>
                  <a:srgbClr val="3D464D"/>
                </a:solidFill>
                <a:effectLst/>
              </a:rPr>
              <a:t>Se colocar o </a:t>
            </a:r>
            <a:r>
              <a:rPr lang="pt-BR" sz="1400" b="1" i="0" dirty="0">
                <a:solidFill>
                  <a:schemeClr val="accent4">
                    <a:lumMod val="75000"/>
                  </a:schemeClr>
                </a:solidFill>
                <a:effectLst/>
              </a:rPr>
              <a:t>mostra</a:t>
            </a:r>
            <a:r>
              <a:rPr lang="pt-BR" sz="1400" b="0" i="0" dirty="0">
                <a:solidFill>
                  <a:srgbClr val="3D464D"/>
                </a:solidFill>
                <a:effectLst/>
              </a:rPr>
              <a:t>( ) dentro do </a:t>
            </a:r>
            <a:r>
              <a:rPr lang="pt-BR" sz="1400" b="1" i="0" dirty="0" err="1">
                <a:solidFill>
                  <a:schemeClr val="accent4">
                    <a:lumMod val="75000"/>
                  </a:schemeClr>
                </a:solidFill>
                <a:effectLst/>
              </a:rPr>
              <a:t>calculaImc</a:t>
            </a:r>
            <a:r>
              <a:rPr lang="pt-BR" sz="1400" dirty="0">
                <a:solidFill>
                  <a:srgbClr val="3D464D"/>
                </a:solidFill>
              </a:rPr>
              <a:t>( ), sua </a:t>
            </a:r>
            <a:r>
              <a:rPr lang="pt-BR" sz="1400" b="0" i="0" dirty="0">
                <a:solidFill>
                  <a:srgbClr val="3D464D"/>
                </a:solidFill>
                <a:effectLst/>
              </a:rPr>
              <a:t>exibição na tela será sempre fixa.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65959A6-72B6-DEEF-64A4-E6A4328FA0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75" t="8745" r="63688" b="16702"/>
          <a:stretch/>
        </p:blipFill>
        <p:spPr>
          <a:xfrm>
            <a:off x="5407840" y="1838972"/>
            <a:ext cx="2801922" cy="3615472"/>
          </a:xfrm>
          <a:prstGeom prst="rect">
            <a:avLst/>
          </a:prstGeom>
        </p:spPr>
      </p:pic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4E151212-34DC-B078-3806-54CDE28082FA}"/>
              </a:ext>
            </a:extLst>
          </p:cNvPr>
          <p:cNvSpPr txBox="1">
            <a:spLocks/>
          </p:cNvSpPr>
          <p:nvPr/>
        </p:nvSpPr>
        <p:spPr>
          <a:xfrm>
            <a:off x="5407840" y="5454444"/>
            <a:ext cx="2801922" cy="4888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000" dirty="0">
                <a:solidFill>
                  <a:srgbClr val="3D464D"/>
                </a:solidFill>
              </a:rPr>
              <a:t>Calculando a soma do </a:t>
            </a:r>
            <a:r>
              <a:rPr lang="pt-BR" sz="1000" dirty="0" err="1">
                <a:solidFill>
                  <a:srgbClr val="3D464D"/>
                </a:solidFill>
              </a:rPr>
              <a:t>imc´s</a:t>
            </a:r>
            <a:r>
              <a:rPr lang="pt-BR" sz="1000" dirty="0">
                <a:solidFill>
                  <a:srgbClr val="3D464D"/>
                </a:solidFill>
              </a:rPr>
              <a:t> 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7565DBDE-A19F-317F-21DD-D2FC4139A9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306" t="8889" r="51522" b="11684"/>
          <a:stretch/>
        </p:blipFill>
        <p:spPr>
          <a:xfrm>
            <a:off x="8642555" y="1838972"/>
            <a:ext cx="2846239" cy="3615472"/>
          </a:xfrm>
          <a:prstGeom prst="rect">
            <a:avLst/>
          </a:prstGeom>
        </p:spPr>
      </p:pic>
      <p:sp>
        <p:nvSpPr>
          <p:cNvPr id="10" name="Espaço Reservado para Conteúdo 2">
            <a:extLst>
              <a:ext uri="{FF2B5EF4-FFF2-40B4-BE49-F238E27FC236}">
                <a16:creationId xmlns:a16="http://schemas.microsoft.com/office/drawing/2014/main" id="{A44E4707-DD71-FCB5-3726-CACD7228A99E}"/>
              </a:ext>
            </a:extLst>
          </p:cNvPr>
          <p:cNvSpPr txBox="1">
            <a:spLocks/>
          </p:cNvSpPr>
          <p:nvPr/>
        </p:nvSpPr>
        <p:spPr>
          <a:xfrm>
            <a:off x="8642555" y="5459018"/>
            <a:ext cx="2846238" cy="4888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000" dirty="0">
                <a:solidFill>
                  <a:srgbClr val="3D464D"/>
                </a:solidFill>
              </a:rPr>
              <a:t>Calculando a soma do </a:t>
            </a:r>
            <a:r>
              <a:rPr lang="pt-BR" sz="1000" dirty="0" err="1">
                <a:solidFill>
                  <a:srgbClr val="3D464D"/>
                </a:solidFill>
              </a:rPr>
              <a:t>imc´s</a:t>
            </a:r>
            <a:r>
              <a:rPr lang="pt-BR" sz="1000" dirty="0">
                <a:solidFill>
                  <a:srgbClr val="3D464D"/>
                </a:solidFill>
              </a:rPr>
              <a:t> de outra forma </a:t>
            </a:r>
          </a:p>
        </p:txBody>
      </p:sp>
    </p:spTree>
    <p:extLst>
      <p:ext uri="{BB962C8B-B14F-4D97-AF65-F5344CB8AC3E}">
        <p14:creationId xmlns:p14="http://schemas.microsoft.com/office/powerpoint/2010/main" val="38373275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E42CC4-770F-F0B7-0C02-3C225443D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Interagindo com usuário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E5E25C0-D310-06B9-3604-95D200A92A3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21207" y="1635892"/>
            <a:ext cx="5574793" cy="4692802"/>
          </a:xfrm>
        </p:spPr>
        <p:txBody>
          <a:bodyPr>
            <a:normAutofit/>
          </a:bodyPr>
          <a:lstStyle/>
          <a:p>
            <a:r>
              <a:rPr lang="pt-BR" sz="1400" b="1" dirty="0">
                <a:solidFill>
                  <a:schemeClr val="accent4">
                    <a:lumMod val="75000"/>
                  </a:schemeClr>
                </a:solidFill>
              </a:rPr>
              <a:t>prompt</a:t>
            </a:r>
            <a:r>
              <a:rPr lang="pt-BR" sz="1400" dirty="0"/>
              <a:t>( ) -&gt; </a:t>
            </a:r>
            <a:r>
              <a:rPr lang="pt-BR" sz="1400" b="0" i="0" dirty="0">
                <a:effectLst/>
              </a:rPr>
              <a:t>Trata-se de uma função do </a:t>
            </a:r>
            <a:r>
              <a:rPr lang="pt-BR" sz="1400" b="0" i="0" dirty="0" err="1">
                <a:effectLst/>
              </a:rPr>
              <a:t>JavaScript</a:t>
            </a:r>
            <a:r>
              <a:rPr lang="pt-BR" sz="1400" b="0" i="0" dirty="0">
                <a:effectLst/>
              </a:rPr>
              <a:t>, que receberá como parâmetro a pergunta que desejamos fazer ao usuário.</a:t>
            </a:r>
          </a:p>
          <a:p>
            <a:r>
              <a:rPr lang="pt-BR" sz="1400" b="1" dirty="0">
                <a:solidFill>
                  <a:schemeClr val="accent4">
                    <a:lumMod val="75000"/>
                  </a:schemeClr>
                </a:solidFill>
              </a:rPr>
              <a:t>prompt</a:t>
            </a:r>
            <a:r>
              <a:rPr lang="pt-BR" sz="1400" dirty="0"/>
              <a:t>( ) é uma função que r</a:t>
            </a:r>
            <a:r>
              <a:rPr lang="pt-BR" sz="1400" b="0" i="0" dirty="0">
                <a:effectLst/>
              </a:rPr>
              <a:t>etorna um valor.</a:t>
            </a:r>
          </a:p>
          <a:p>
            <a:r>
              <a:rPr lang="pt-BR" sz="1400" b="1" dirty="0">
                <a:solidFill>
                  <a:srgbClr val="7030A0"/>
                </a:solidFill>
              </a:rPr>
              <a:t>var</a:t>
            </a:r>
            <a:r>
              <a:rPr lang="pt-BR" sz="1400" dirty="0"/>
              <a:t> nome </a:t>
            </a:r>
            <a:r>
              <a:rPr lang="pt-BR" sz="1400" b="1" dirty="0">
                <a:solidFill>
                  <a:schemeClr val="accent1"/>
                </a:solidFill>
              </a:rPr>
              <a:t>=</a:t>
            </a:r>
            <a:r>
              <a:rPr lang="pt-BR" sz="1400" dirty="0"/>
              <a:t> </a:t>
            </a:r>
            <a:r>
              <a:rPr lang="pt-BR" sz="1400" b="1" dirty="0">
                <a:solidFill>
                  <a:schemeClr val="accent4">
                    <a:lumMod val="75000"/>
                  </a:schemeClr>
                </a:solidFill>
              </a:rPr>
              <a:t>prompt</a:t>
            </a:r>
            <a:r>
              <a:rPr lang="pt-BR" sz="1400" dirty="0"/>
              <a:t>(</a:t>
            </a:r>
            <a:r>
              <a:rPr lang="pt-BR" sz="1400" b="1" dirty="0">
                <a:solidFill>
                  <a:schemeClr val="accent6"/>
                </a:solidFill>
              </a:rPr>
              <a:t>“Informe o seu nome”</a:t>
            </a:r>
            <a:r>
              <a:rPr lang="pt-BR" sz="1400" dirty="0"/>
              <a:t>);</a:t>
            </a:r>
            <a:br>
              <a:rPr lang="pt-BR" sz="1400" dirty="0"/>
            </a:br>
            <a:r>
              <a:rPr lang="pt-BR" sz="1400" b="1" dirty="0">
                <a:solidFill>
                  <a:srgbClr val="7030A0"/>
                </a:solidFill>
              </a:rPr>
              <a:t>var</a:t>
            </a:r>
            <a:r>
              <a:rPr lang="pt-BR" sz="1400" dirty="0"/>
              <a:t> </a:t>
            </a:r>
            <a:r>
              <a:rPr lang="pt-BR" sz="1400" dirty="0" err="1"/>
              <a:t>alturaInformada</a:t>
            </a:r>
            <a:r>
              <a:rPr lang="pt-BR" sz="1400" dirty="0"/>
              <a:t> </a:t>
            </a:r>
            <a:r>
              <a:rPr lang="pt-BR" sz="1400" b="1" dirty="0">
                <a:solidFill>
                  <a:schemeClr val="accent1"/>
                </a:solidFill>
              </a:rPr>
              <a:t>=</a:t>
            </a:r>
            <a:r>
              <a:rPr lang="pt-BR" sz="1400" dirty="0"/>
              <a:t> </a:t>
            </a:r>
            <a:r>
              <a:rPr lang="pt-BR" sz="1400" b="1" dirty="0">
                <a:solidFill>
                  <a:schemeClr val="accent4">
                    <a:lumMod val="75000"/>
                  </a:schemeClr>
                </a:solidFill>
              </a:rPr>
              <a:t>prompt</a:t>
            </a:r>
            <a:r>
              <a:rPr lang="pt-BR" sz="1400" dirty="0"/>
              <a:t>(</a:t>
            </a:r>
            <a:r>
              <a:rPr lang="pt-BR" sz="1400" b="1" dirty="0">
                <a:solidFill>
                  <a:schemeClr val="accent6"/>
                </a:solidFill>
              </a:rPr>
              <a:t>“nome </a:t>
            </a:r>
            <a:r>
              <a:rPr lang="pt-BR" sz="1400" b="1" dirty="0">
                <a:solidFill>
                  <a:schemeClr val="accent1"/>
                </a:solidFill>
              </a:rPr>
              <a:t>+</a:t>
            </a:r>
            <a:r>
              <a:rPr lang="pt-BR" sz="1400" dirty="0"/>
              <a:t> </a:t>
            </a:r>
            <a:r>
              <a:rPr lang="pt-BR" sz="1400" b="1" dirty="0">
                <a:solidFill>
                  <a:schemeClr val="accent6"/>
                </a:solidFill>
              </a:rPr>
              <a:t>“, informe sua altura”</a:t>
            </a:r>
            <a:r>
              <a:rPr lang="pt-BR" sz="1400" dirty="0"/>
              <a:t>);</a:t>
            </a:r>
            <a:br>
              <a:rPr lang="pt-BR" sz="1400" dirty="0"/>
            </a:br>
            <a:r>
              <a:rPr lang="pt-BR" sz="1400" b="1" dirty="0">
                <a:solidFill>
                  <a:srgbClr val="7030A0"/>
                </a:solidFill>
              </a:rPr>
              <a:t>var</a:t>
            </a:r>
            <a:r>
              <a:rPr lang="pt-BR" sz="1400" dirty="0"/>
              <a:t> </a:t>
            </a:r>
            <a:r>
              <a:rPr lang="pt-BR" sz="1400" dirty="0" err="1"/>
              <a:t>pesoInformado</a:t>
            </a:r>
            <a:r>
              <a:rPr lang="pt-BR" sz="1400" dirty="0"/>
              <a:t> </a:t>
            </a:r>
            <a:r>
              <a:rPr lang="pt-BR" sz="1400" b="1" dirty="0">
                <a:solidFill>
                  <a:schemeClr val="accent1"/>
                </a:solidFill>
              </a:rPr>
              <a:t>=</a:t>
            </a:r>
            <a:r>
              <a:rPr lang="pt-BR" sz="1400" dirty="0"/>
              <a:t> </a:t>
            </a:r>
            <a:r>
              <a:rPr lang="pt-BR" sz="1400" b="1" dirty="0">
                <a:solidFill>
                  <a:schemeClr val="accent4">
                    <a:lumMod val="75000"/>
                  </a:schemeClr>
                </a:solidFill>
              </a:rPr>
              <a:t>prompt</a:t>
            </a:r>
            <a:r>
              <a:rPr lang="pt-BR" sz="1400" dirty="0"/>
              <a:t>(</a:t>
            </a:r>
            <a:r>
              <a:rPr lang="pt-BR" sz="1400" b="1" dirty="0">
                <a:solidFill>
                  <a:schemeClr val="accent6"/>
                </a:solidFill>
              </a:rPr>
              <a:t>“nome </a:t>
            </a:r>
            <a:r>
              <a:rPr lang="pt-BR" sz="1400" b="1" dirty="0">
                <a:solidFill>
                  <a:schemeClr val="accent1"/>
                </a:solidFill>
              </a:rPr>
              <a:t>+</a:t>
            </a:r>
            <a:r>
              <a:rPr lang="pt-BR" sz="1400" dirty="0"/>
              <a:t> </a:t>
            </a:r>
            <a:r>
              <a:rPr lang="pt-BR" sz="1400" b="1" dirty="0">
                <a:solidFill>
                  <a:schemeClr val="accent6"/>
                </a:solidFill>
              </a:rPr>
              <a:t>“, informe seu peso”</a:t>
            </a:r>
            <a:r>
              <a:rPr lang="pt-BR" sz="1400" dirty="0"/>
              <a:t>);</a:t>
            </a:r>
          </a:p>
          <a:p>
            <a:br>
              <a:rPr lang="pt-BR" sz="1400" dirty="0"/>
            </a:br>
            <a:r>
              <a:rPr lang="pt-BR" sz="1400" dirty="0"/>
              <a:t>Essas </a:t>
            </a:r>
            <a:r>
              <a:rPr lang="pt-BR" sz="1400" b="0" i="0" dirty="0">
                <a:effectLst/>
              </a:rPr>
              <a:t>variáveis receberão o retorno do </a:t>
            </a:r>
            <a:r>
              <a:rPr lang="pt-BR" sz="1400" b="1" i="0" dirty="0">
                <a:solidFill>
                  <a:schemeClr val="accent4">
                    <a:lumMod val="75000"/>
                  </a:schemeClr>
                </a:solidFill>
                <a:effectLst/>
              </a:rPr>
              <a:t>prompt</a:t>
            </a:r>
            <a:r>
              <a:rPr lang="pt-BR" sz="1400" b="0" i="0" dirty="0">
                <a:effectLst/>
              </a:rPr>
              <a:t>( ); </a:t>
            </a:r>
            <a:endParaRPr lang="pt-BR" sz="1400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65A768F-D70B-F8D5-7C7F-F44402976B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500" t="8459" r="52017" b="9333"/>
          <a:stretch/>
        </p:blipFill>
        <p:spPr>
          <a:xfrm>
            <a:off x="6794090" y="1510924"/>
            <a:ext cx="3696929" cy="4817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27515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4294967295"/>
          </p:nvPr>
        </p:nvSpPr>
        <p:spPr>
          <a:xfrm>
            <a:off x="855619" y="2469279"/>
            <a:ext cx="10077423" cy="1137793"/>
          </a:xfrm>
        </p:spPr>
        <p:txBody>
          <a:bodyPr rtlCol="0">
            <a:normAutofit/>
          </a:bodyPr>
          <a:lstStyle/>
          <a:p>
            <a:pPr marL="0" indent="0" algn="ctr" rtl="0">
              <a:buNone/>
            </a:pPr>
            <a:r>
              <a:rPr lang="pt-BR" sz="2300" b="1" dirty="0">
                <a:solidFill>
                  <a:schemeClr val="bg1"/>
                </a:solidFill>
                <a:latin typeface="+mj-lt"/>
              </a:rPr>
              <a:t>06. EXECUTE CÓDIGOS DIFERENTES DEPENDENDO DA CONDIÇÃO</a:t>
            </a:r>
          </a:p>
        </p:txBody>
      </p:sp>
    </p:spTree>
    <p:extLst>
      <p:ext uri="{BB962C8B-B14F-4D97-AF65-F5344CB8AC3E}">
        <p14:creationId xmlns:p14="http://schemas.microsoft.com/office/powerpoint/2010/main" val="143360080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564F49-1ECA-F9CD-B229-8647CDFCB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Convertendo texto em números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7C99AB9-747D-19E9-22C1-6D8CD3C03AE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6" y="1435608"/>
            <a:ext cx="4701098" cy="4713878"/>
          </a:xfrm>
        </p:spPr>
        <p:txBody>
          <a:bodyPr>
            <a:normAutofit/>
          </a:bodyPr>
          <a:lstStyle/>
          <a:p>
            <a:r>
              <a:rPr lang="pt-BR" sz="1600" dirty="0"/>
              <a:t>O</a:t>
            </a:r>
            <a:r>
              <a:rPr lang="pt-BR" sz="1600" b="0" i="0" dirty="0">
                <a:effectLst/>
              </a:rPr>
              <a:t>bjetivo do programa: </a:t>
            </a:r>
            <a:br>
              <a:rPr lang="pt-BR" sz="1600" b="0" i="0" dirty="0">
                <a:effectLst/>
              </a:rPr>
            </a:br>
            <a:r>
              <a:rPr lang="pt-BR" sz="1600" b="0" i="0" dirty="0">
                <a:effectLst/>
              </a:rPr>
              <a:t>Perguntar ao usuário o número de vitórias e empates do seu time. </a:t>
            </a:r>
          </a:p>
          <a:p>
            <a:r>
              <a:rPr lang="pt-BR" sz="1600" dirty="0"/>
              <a:t>O retorno da </a:t>
            </a:r>
            <a:r>
              <a:rPr lang="pt-BR" sz="1600" dirty="0">
                <a:solidFill>
                  <a:srgbClr val="7030A0"/>
                </a:solidFill>
              </a:rPr>
              <a:t>função</a:t>
            </a:r>
            <a:r>
              <a:rPr lang="pt-BR" sz="1600" dirty="0"/>
              <a:t> </a:t>
            </a:r>
            <a:r>
              <a:rPr lang="pt-BR" sz="1600" b="1" dirty="0">
                <a:solidFill>
                  <a:schemeClr val="accent4">
                    <a:lumMod val="75000"/>
                  </a:schemeClr>
                </a:solidFill>
              </a:rPr>
              <a:t>prompt </a:t>
            </a:r>
            <a:r>
              <a:rPr lang="pt-BR" sz="1600" dirty="0"/>
              <a:t>é um texto. </a:t>
            </a:r>
          </a:p>
          <a:p>
            <a:r>
              <a:rPr lang="pt-BR" sz="1600" dirty="0"/>
              <a:t>Sempre que ler do teclado, se a intenção for trabalhar com número, fazer o </a:t>
            </a:r>
            <a:r>
              <a:rPr lang="pt-BR" sz="1600" b="1" dirty="0" err="1">
                <a:solidFill>
                  <a:schemeClr val="accent4">
                    <a:lumMod val="75000"/>
                  </a:schemeClr>
                </a:solidFill>
              </a:rPr>
              <a:t>parseInt</a:t>
            </a:r>
            <a:r>
              <a:rPr lang="pt-BR" sz="1600" dirty="0"/>
              <a:t>( ) para converter o valor digitado que é lido como texto na</a:t>
            </a:r>
            <a:r>
              <a:rPr lang="pt-BR" sz="1600" dirty="0">
                <a:solidFill>
                  <a:srgbClr val="7030A0"/>
                </a:solidFill>
              </a:rPr>
              <a:t> função </a:t>
            </a:r>
            <a:r>
              <a:rPr lang="pt-BR" sz="1600" b="1" dirty="0">
                <a:solidFill>
                  <a:schemeClr val="accent4">
                    <a:lumMod val="75000"/>
                  </a:schemeClr>
                </a:solidFill>
              </a:rPr>
              <a:t>prompt</a:t>
            </a:r>
            <a:r>
              <a:rPr lang="pt-BR" sz="1600" dirty="0"/>
              <a:t>( ) em um número. </a:t>
            </a:r>
          </a:p>
          <a:p>
            <a:r>
              <a:rPr lang="pt-BR" sz="1600" b="1" dirty="0" err="1">
                <a:solidFill>
                  <a:schemeClr val="accent4">
                    <a:lumMod val="75000"/>
                  </a:schemeClr>
                </a:solidFill>
              </a:rPr>
              <a:t>parseInt</a:t>
            </a:r>
            <a:r>
              <a:rPr lang="pt-BR" sz="1600" dirty="0"/>
              <a:t>(</a:t>
            </a:r>
            <a:r>
              <a:rPr lang="pt-BR" sz="1600" b="1" dirty="0">
                <a:solidFill>
                  <a:schemeClr val="accent4">
                    <a:lumMod val="75000"/>
                  </a:schemeClr>
                </a:solidFill>
              </a:rPr>
              <a:t>prompt</a:t>
            </a:r>
            <a:r>
              <a:rPr lang="pt-BR" sz="1600" dirty="0"/>
              <a:t>( )); 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9459CE1-359E-E421-3423-8D6012981D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903" t="6534" r="49436" b="24731"/>
          <a:stretch/>
        </p:blipFill>
        <p:spPr>
          <a:xfrm>
            <a:off x="6518787" y="1435608"/>
            <a:ext cx="4591666" cy="4713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670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4C1BF60-2805-67E9-CDF3-68FF834A07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Criando seu próprio arquivo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3D3593E-EF11-5441-D885-6BF5309F324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5" y="1316339"/>
            <a:ext cx="11109165" cy="1491684"/>
          </a:xfrm>
        </p:spPr>
        <p:txBody>
          <a:bodyPr>
            <a:normAutofit/>
          </a:bodyPr>
          <a:lstStyle/>
          <a:p>
            <a:pPr algn="l"/>
            <a:r>
              <a:rPr lang="pt-BR" sz="16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Tendo o arquivo, é importante a inserção do</a:t>
            </a:r>
            <a:r>
              <a:rPr lang="pt-BR" sz="1600" b="1" i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 .</a:t>
            </a:r>
            <a:r>
              <a:rPr lang="pt-BR" sz="1600" b="1" i="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html</a:t>
            </a:r>
            <a:r>
              <a:rPr lang="pt-BR" sz="16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por esta ser a linguagem que o navegador entende e, ao utilizarmos a extensão, estamos orientando-o sobre qual deve ser a interpretação do arquivo por parte do navegador e do sistema operacional.</a:t>
            </a:r>
          </a:p>
          <a:p>
            <a:endParaRPr lang="pt-BR" dirty="0"/>
          </a:p>
        </p:txBody>
      </p:sp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AE40084C-5CDF-3E78-054F-63E3EFE1BA7F}"/>
              </a:ext>
            </a:extLst>
          </p:cNvPr>
          <p:cNvSpPr txBox="1">
            <a:spLocks/>
          </p:cNvSpPr>
          <p:nvPr/>
        </p:nvSpPr>
        <p:spPr>
          <a:xfrm>
            <a:off x="521207" y="2570972"/>
            <a:ext cx="7637095" cy="7228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6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CTRL + R: </a:t>
            </a:r>
            <a:r>
              <a:rPr lang="pt-BR" sz="1600" dirty="0"/>
              <a:t>Recarrega a página no navegador </a:t>
            </a:r>
            <a:br>
              <a:rPr lang="pt-BR" sz="1600" dirty="0"/>
            </a:br>
            <a:endParaRPr lang="pt-BR" sz="1600" dirty="0"/>
          </a:p>
        </p:txBody>
      </p:sp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C38F1F98-5CFB-7A55-BCA1-9384C4279C96}"/>
              </a:ext>
            </a:extLst>
          </p:cNvPr>
          <p:cNvSpPr txBox="1">
            <a:spLocks/>
          </p:cNvSpPr>
          <p:nvPr/>
        </p:nvSpPr>
        <p:spPr>
          <a:xfrm>
            <a:off x="539496" y="3098507"/>
            <a:ext cx="5887808" cy="327578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sz="16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</a:t>
            </a:r>
            <a:r>
              <a:rPr lang="pt-BR" sz="1600" b="1" dirty="0" err="1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br</a:t>
            </a:r>
            <a:r>
              <a:rPr lang="pt-BR" sz="16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&gt;  : </a:t>
            </a:r>
            <a:r>
              <a:rPr lang="pt-BR" sz="16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Trata-se de uma</a:t>
            </a:r>
            <a:r>
              <a:rPr lang="pt-BR" sz="1600" b="1" i="1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 </a:t>
            </a:r>
            <a:r>
              <a:rPr lang="pt-BR" sz="1600" b="1" i="1" dirty="0" err="1">
                <a:solidFill>
                  <a:srgbClr val="7030A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tag</a:t>
            </a:r>
            <a:r>
              <a:rPr lang="pt-BR" sz="1600" b="1" i="1" dirty="0">
                <a:solidFill>
                  <a:srgbClr val="7030A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 </a:t>
            </a:r>
            <a:r>
              <a:rPr lang="pt-BR" sz="16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HTML, e todas têm esta característica de começar com o símbolo de "menor“ (&lt;), o nome da </a:t>
            </a:r>
            <a:r>
              <a:rPr lang="pt-BR" sz="1600" b="1" i="1" dirty="0" err="1">
                <a:solidFill>
                  <a:srgbClr val="7030A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tag</a:t>
            </a:r>
            <a:r>
              <a:rPr lang="pt-BR" sz="16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- "</a:t>
            </a:r>
            <a:r>
              <a:rPr lang="pt-BR" sz="1600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br</a:t>
            </a:r>
            <a:r>
              <a:rPr lang="pt-BR" sz="16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" é abreviação de </a:t>
            </a:r>
            <a:r>
              <a:rPr lang="pt-BR" sz="1600" b="0" i="1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break</a:t>
            </a:r>
            <a:r>
              <a:rPr lang="pt-BR" sz="16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 -, e fecha com o símbolo de "maior“(&gt;). Isto indica ao navegador que ele deve pular uma linha.</a:t>
            </a:r>
          </a:p>
          <a:p>
            <a:pPr algn="just"/>
            <a:r>
              <a:rPr lang="pt-BR" sz="16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&lt;h1&gt; &lt;/h1&gt;  : </a:t>
            </a:r>
            <a:r>
              <a:rPr lang="pt-BR" sz="16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O "h" se origina da palavra </a:t>
            </a:r>
            <a:r>
              <a:rPr lang="pt-BR" sz="1600" b="0" i="1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heading</a:t>
            </a:r>
            <a:r>
              <a:rPr lang="pt-BR" sz="16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ou seja, cabeçalho. Significa que este é o primeiro título, ou título principal é algo que precisa ser destacado em uma página.</a:t>
            </a:r>
          </a:p>
          <a:p>
            <a:pPr algn="just"/>
            <a:br>
              <a:rPr lang="pt-BR" sz="1600" dirty="0"/>
            </a:br>
            <a:endParaRPr lang="pt-BR" sz="1600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3FD84DAA-D5C2-5EED-8169-14A8EF02DC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0592" y="4302406"/>
            <a:ext cx="4209512" cy="2144797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2E9DA745-A932-A89A-EAD6-BD0B86047D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0592" y="2747333"/>
            <a:ext cx="4209512" cy="1389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38101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0F6D47-A505-343A-D8E7-7053FE7CF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Trabalhando com condições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FE91BBB-9120-05A4-30AE-53677753405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31110" y="1572243"/>
            <a:ext cx="4416552" cy="3020778"/>
          </a:xfrm>
        </p:spPr>
        <p:txBody>
          <a:bodyPr>
            <a:normAutofit/>
          </a:bodyPr>
          <a:lstStyle/>
          <a:p>
            <a:r>
              <a:rPr lang="pt-BR" b="0" dirty="0">
                <a:effectLst/>
              </a:rPr>
              <a:t>De acordo com o total de pontos que será calculado, comparar com o total de pontos do ano passado que foi 28 e exibir uma mensagem personalizada para cada situação. Se o time está melhor, pior ou igual ao ano passado.</a:t>
            </a:r>
          </a:p>
          <a:p>
            <a:r>
              <a:rPr lang="pt-BR" b="1" dirty="0">
                <a:effectLst/>
              </a:rPr>
              <a:t>Estrutura condicional </a:t>
            </a:r>
            <a:r>
              <a:rPr lang="pt-BR" b="1" dirty="0" err="1">
                <a:solidFill>
                  <a:schemeClr val="accent1"/>
                </a:solidFill>
                <a:effectLst/>
              </a:rPr>
              <a:t>if</a:t>
            </a:r>
            <a:r>
              <a:rPr lang="pt-BR" b="1" dirty="0">
                <a:effectLst/>
              </a:rPr>
              <a:t>( ). </a:t>
            </a:r>
          </a:p>
          <a:p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5DAB52E-A929-1487-85D9-BB44336D7C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45" t="6534" r="63775" b="9425"/>
          <a:stretch/>
        </p:blipFill>
        <p:spPr>
          <a:xfrm>
            <a:off x="6096000" y="1297002"/>
            <a:ext cx="4619966" cy="5112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7037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3FE043-EC9F-25FA-823F-0296C249E2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Melhorando programa de IMC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5A42DA2-D335-4AFA-5E51-4B6FD8952D5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21207" y="1551222"/>
            <a:ext cx="4416552" cy="4733964"/>
          </a:xfrm>
        </p:spPr>
        <p:txBody>
          <a:bodyPr/>
          <a:lstStyle/>
          <a:p>
            <a:r>
              <a:rPr lang="pt-BR" dirty="0"/>
              <a:t>Outa forma de escrever a estrutura condicional </a:t>
            </a:r>
            <a:r>
              <a:rPr lang="pt-BR" b="1" dirty="0" err="1">
                <a:solidFill>
                  <a:schemeClr val="accent1"/>
                </a:solidFill>
              </a:rPr>
              <a:t>if</a:t>
            </a:r>
            <a:r>
              <a:rPr lang="pt-BR" dirty="0"/>
              <a:t>( ). </a:t>
            </a:r>
          </a:p>
          <a:p>
            <a:r>
              <a:rPr lang="pt-BR" b="0" i="0" dirty="0">
                <a:effectLst/>
              </a:rPr>
              <a:t> O </a:t>
            </a:r>
            <a:r>
              <a:rPr lang="pt-BR" b="0" i="0" dirty="0" err="1">
                <a:effectLst/>
              </a:rPr>
              <a:t>JavaScript</a:t>
            </a:r>
            <a:r>
              <a:rPr lang="pt-BR" b="0" i="0" dirty="0">
                <a:effectLst/>
              </a:rPr>
              <a:t> primeiro se questionará se o IMC é maior ou igual a </a:t>
            </a:r>
            <a:r>
              <a:rPr lang="pt-BR" b="1" i="0" dirty="0">
                <a:solidFill>
                  <a:schemeClr val="accent1"/>
                </a:solidFill>
                <a:effectLst/>
              </a:rPr>
              <a:t>18.5</a:t>
            </a:r>
            <a:r>
              <a:rPr lang="pt-BR" b="0" i="0" dirty="0">
                <a:effectLst/>
              </a:rPr>
              <a:t>, sendo verdade, ele passará a analisar o  </a:t>
            </a:r>
            <a:r>
              <a:rPr lang="pt-BR" b="1" i="0" dirty="0">
                <a:solidFill>
                  <a:schemeClr val="accent1"/>
                </a:solidFill>
                <a:effectLst/>
              </a:rPr>
              <a:t>&amp;&amp;</a:t>
            </a:r>
            <a:r>
              <a:rPr lang="pt-BR" b="0" i="0" dirty="0">
                <a:effectLst/>
              </a:rPr>
              <a:t> e se questionar se, além disso, </a:t>
            </a:r>
            <a:r>
              <a:rPr lang="pt-BR" b="1" i="0" dirty="0">
                <a:effectLst/>
              </a:rPr>
              <a:t>também</a:t>
            </a:r>
            <a:r>
              <a:rPr lang="pt-BR" b="0" i="0" dirty="0">
                <a:effectLst/>
              </a:rPr>
              <a:t> é menor ou igual a </a:t>
            </a:r>
            <a:r>
              <a:rPr lang="pt-BR" b="1" i="0" dirty="0">
                <a:solidFill>
                  <a:schemeClr val="accent1"/>
                </a:solidFill>
                <a:effectLst/>
              </a:rPr>
              <a:t>35</a:t>
            </a:r>
            <a:r>
              <a:rPr lang="pt-BR" b="0" i="0" dirty="0">
                <a:effectLst/>
              </a:rPr>
              <a:t>.  Sendo as duas afirmações verdadeiras, o navegador imprimirá a mensagem </a:t>
            </a:r>
            <a:r>
              <a:rPr lang="pt-BR" b="1" i="0" dirty="0">
                <a:solidFill>
                  <a:schemeClr val="accent6"/>
                </a:solidFill>
                <a:effectLst/>
              </a:rPr>
              <a:t>Seu IMC está excelente!</a:t>
            </a:r>
            <a:endParaRPr lang="pt-BR" b="0" i="0" dirty="0">
              <a:effectLst/>
            </a:endParaRPr>
          </a:p>
          <a:p>
            <a:r>
              <a:rPr lang="pt-BR" b="0" i="0" dirty="0">
                <a:effectLst/>
              </a:rPr>
              <a:t>Atenção, se uma das condições for verdadeira e a outra não, nada será exibido, uma vez que a função</a:t>
            </a:r>
            <a:r>
              <a:rPr lang="pt-BR" dirty="0"/>
              <a:t> </a:t>
            </a:r>
            <a:r>
              <a:rPr lang="pt-BR" b="1" dirty="0">
                <a:solidFill>
                  <a:schemeClr val="accent4">
                    <a:lumMod val="75000"/>
                  </a:schemeClr>
                </a:solidFill>
              </a:rPr>
              <a:t>mostra</a:t>
            </a:r>
            <a:r>
              <a:rPr lang="pt-BR" dirty="0"/>
              <a:t>( ) </a:t>
            </a:r>
            <a:r>
              <a:rPr lang="pt-BR" b="0" i="0" dirty="0">
                <a:effectLst/>
              </a:rPr>
              <a:t>só será executada se </a:t>
            </a:r>
            <a:r>
              <a:rPr lang="pt-BR" b="1" i="0" dirty="0">
                <a:effectLst/>
              </a:rPr>
              <a:t>as duas condições forem verdadeiras</a:t>
            </a:r>
            <a:r>
              <a:rPr lang="pt-BR" b="0" i="0" dirty="0">
                <a:effectLst/>
              </a:rPr>
              <a:t>.</a:t>
            </a:r>
          </a:p>
          <a:p>
            <a:r>
              <a:rPr lang="pt-BR" b="0" i="0" dirty="0">
                <a:effectLst/>
              </a:rPr>
              <a:t>Anteriormente, havia um </a:t>
            </a:r>
            <a:r>
              <a:rPr lang="pt-BR" b="1" dirty="0" err="1">
                <a:solidFill>
                  <a:schemeClr val="accent1"/>
                </a:solidFill>
              </a:rPr>
              <a:t>if</a:t>
            </a:r>
            <a:r>
              <a:rPr lang="pt-BR" dirty="0"/>
              <a:t>( ) dentro de outro. 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21B70D65-2E08-B571-8F62-427AA5B204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414" t="29732" r="53621" b="19540"/>
          <a:stretch/>
        </p:blipFill>
        <p:spPr>
          <a:xfrm>
            <a:off x="6096000" y="1551222"/>
            <a:ext cx="5409797" cy="4544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46578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65F56E-D80D-A55E-92B4-55B52E8A28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Jogo de adivinhação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C805819-E330-5BEB-F94D-ACC720FEA60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6" y="1509178"/>
            <a:ext cx="4416552" cy="4974336"/>
          </a:xfrm>
        </p:spPr>
        <p:txBody>
          <a:bodyPr>
            <a:normAutofit/>
          </a:bodyPr>
          <a:lstStyle/>
          <a:p>
            <a:pPr marL="228600" indent="-228600">
              <a:buAutoNum type="arabicParenR"/>
            </a:pPr>
            <a:r>
              <a:rPr lang="pt-BR" dirty="0"/>
              <a:t>Ao recarregar a página, o programa vai perguntar ao usuário </a:t>
            </a:r>
            <a:r>
              <a:rPr lang="pt-BR" b="1" dirty="0">
                <a:solidFill>
                  <a:schemeClr val="accent6"/>
                </a:solidFill>
              </a:rPr>
              <a:t>“Digite seu chute” </a:t>
            </a:r>
          </a:p>
          <a:p>
            <a:pPr marL="228600" indent="-228600">
              <a:buAutoNum type="arabicParenR"/>
            </a:pPr>
            <a:r>
              <a:rPr lang="pt-BR" dirty="0"/>
              <a:t>Usuário vai digitar um número </a:t>
            </a:r>
          </a:p>
          <a:p>
            <a:pPr marL="228600" indent="-228600">
              <a:buAutoNum type="arabicParenR"/>
            </a:pPr>
            <a:r>
              <a:rPr lang="pt-BR" dirty="0"/>
              <a:t>Se o número chutado entre 1 e 10 for igual ao número pensado, acerto, se não, erro. </a:t>
            </a:r>
            <a:br>
              <a:rPr lang="pt-BR" dirty="0"/>
            </a:br>
            <a:br>
              <a:rPr lang="pt-BR" dirty="0"/>
            </a:br>
            <a:r>
              <a:rPr lang="pt-BR" dirty="0"/>
              <a:t>O </a:t>
            </a:r>
            <a:r>
              <a:rPr lang="pt-BR" b="1" dirty="0">
                <a:solidFill>
                  <a:schemeClr val="accent4">
                    <a:lumMod val="75000"/>
                  </a:schemeClr>
                </a:solidFill>
              </a:rPr>
              <a:t>prompt</a:t>
            </a:r>
            <a:r>
              <a:rPr lang="pt-BR" dirty="0"/>
              <a:t>( ) lê o chute do usuário, o número digitado pelo usuário lido como uma </a:t>
            </a:r>
            <a:r>
              <a:rPr lang="pt-BR" dirty="0" err="1"/>
              <a:t>string</a:t>
            </a:r>
            <a:r>
              <a:rPr lang="pt-BR" dirty="0"/>
              <a:t> pelo </a:t>
            </a:r>
            <a:r>
              <a:rPr lang="pt-BR" b="1" dirty="0">
                <a:solidFill>
                  <a:schemeClr val="accent4">
                    <a:lumMod val="75000"/>
                  </a:schemeClr>
                </a:solidFill>
              </a:rPr>
              <a:t>prompt</a:t>
            </a:r>
            <a:r>
              <a:rPr lang="pt-BR" dirty="0"/>
              <a:t>( ) será convertido para o tipo número com </a:t>
            </a:r>
            <a:r>
              <a:rPr lang="pt-BR" b="1" dirty="0" err="1">
                <a:solidFill>
                  <a:schemeClr val="accent4">
                    <a:lumMod val="75000"/>
                  </a:schemeClr>
                </a:solidFill>
              </a:rPr>
              <a:t>parseInt</a:t>
            </a:r>
            <a:r>
              <a:rPr lang="pt-BR" dirty="0"/>
              <a:t>( ) e guardado na </a:t>
            </a:r>
            <a:r>
              <a:rPr lang="pt-BR" dirty="0">
                <a:solidFill>
                  <a:srgbClr val="7030A0"/>
                </a:solidFill>
              </a:rPr>
              <a:t>variável</a:t>
            </a:r>
            <a:r>
              <a:rPr lang="pt-BR" dirty="0"/>
              <a:t> chute. </a:t>
            </a:r>
            <a:endParaRPr lang="pt-BR" i="1" dirty="0">
              <a:solidFill>
                <a:srgbClr val="888899"/>
              </a:solidFill>
            </a:endParaRPr>
          </a:p>
          <a:p>
            <a:endParaRPr lang="pt-BR" b="0" i="1" dirty="0">
              <a:solidFill>
                <a:srgbClr val="888899"/>
              </a:solidFill>
              <a:effectLst/>
              <a:latin typeface="Consolas" panose="020B0609020204030204" pitchFamily="49" charset="0"/>
            </a:endParaRPr>
          </a:p>
          <a:p>
            <a:endParaRPr lang="pt-BR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4AA02C0-FAEB-B88F-79D2-E7661DE087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45" t="3218" r="49999" b="8200"/>
          <a:stretch/>
        </p:blipFill>
        <p:spPr>
          <a:xfrm>
            <a:off x="6607538" y="1509178"/>
            <a:ext cx="4281179" cy="4523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55556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235DBE5-1AB3-6932-9836-D0F4DB75D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Jogo de adivinhação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46FFD78-C218-1C23-3768-CDEA25FC5FF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5" y="1614283"/>
            <a:ext cx="6050491" cy="4271510"/>
          </a:xfrm>
        </p:spPr>
        <p:txBody>
          <a:bodyPr>
            <a:normAutofit/>
          </a:bodyPr>
          <a:lstStyle/>
          <a:p>
            <a:r>
              <a:rPr lang="pt-BR" dirty="0"/>
              <a:t>O programa pode gerar o </a:t>
            </a:r>
            <a:r>
              <a:rPr lang="pt-BR" dirty="0" err="1"/>
              <a:t>numeroPensado</a:t>
            </a:r>
            <a:r>
              <a:rPr lang="pt-BR" dirty="0"/>
              <a:t> de forma aleatória com a </a:t>
            </a:r>
            <a:r>
              <a:rPr lang="pt-BR" dirty="0">
                <a:solidFill>
                  <a:srgbClr val="7030A0"/>
                </a:solidFill>
              </a:rPr>
              <a:t>função</a:t>
            </a:r>
            <a:r>
              <a:rPr lang="pt-BR" dirty="0"/>
              <a:t> </a:t>
            </a:r>
            <a:r>
              <a:rPr lang="pt-BR" dirty="0" err="1"/>
              <a:t>Math.</a:t>
            </a:r>
            <a:r>
              <a:rPr lang="pt-BR" b="1" dirty="0" err="1">
                <a:solidFill>
                  <a:schemeClr val="accent4">
                    <a:lumMod val="75000"/>
                  </a:schemeClr>
                </a:solidFill>
              </a:rPr>
              <a:t>random</a:t>
            </a:r>
            <a:r>
              <a:rPr lang="pt-BR" dirty="0"/>
              <a:t>( ); </a:t>
            </a:r>
          </a:p>
          <a:p>
            <a:r>
              <a:rPr lang="pt-BR" dirty="0"/>
              <a:t>Gerando um número aleatório de </a:t>
            </a:r>
            <a:r>
              <a:rPr lang="pt-BR" b="1" dirty="0">
                <a:solidFill>
                  <a:schemeClr val="accent1"/>
                </a:solidFill>
              </a:rPr>
              <a:t>0 </a:t>
            </a:r>
            <a:r>
              <a:rPr lang="pt-BR" dirty="0"/>
              <a:t>a </a:t>
            </a:r>
            <a:r>
              <a:rPr lang="pt-BR" b="1" dirty="0">
                <a:solidFill>
                  <a:schemeClr val="accent1"/>
                </a:solidFill>
              </a:rPr>
              <a:t>10</a:t>
            </a:r>
            <a:r>
              <a:rPr lang="pt-BR" dirty="0"/>
              <a:t>:  </a:t>
            </a:r>
            <a:r>
              <a:rPr lang="pt-BR" dirty="0" err="1"/>
              <a:t>Math.</a:t>
            </a:r>
            <a:r>
              <a:rPr lang="pt-BR" b="1" dirty="0" err="1">
                <a:solidFill>
                  <a:schemeClr val="accent4">
                    <a:lumMod val="75000"/>
                  </a:schemeClr>
                </a:solidFill>
              </a:rPr>
              <a:t>round</a:t>
            </a:r>
            <a:r>
              <a:rPr lang="pt-BR" dirty="0"/>
              <a:t>( </a:t>
            </a:r>
            <a:r>
              <a:rPr lang="pt-BR" dirty="0" err="1"/>
              <a:t>Math.</a:t>
            </a:r>
            <a:r>
              <a:rPr lang="pt-BR" b="1" dirty="0" err="1">
                <a:solidFill>
                  <a:schemeClr val="accent4">
                    <a:lumMod val="75000"/>
                  </a:schemeClr>
                </a:solidFill>
              </a:rPr>
              <a:t>random</a:t>
            </a:r>
            <a:r>
              <a:rPr lang="pt-BR" dirty="0"/>
              <a:t>( ) </a:t>
            </a:r>
            <a:r>
              <a:rPr lang="pt-BR" b="1" dirty="0">
                <a:solidFill>
                  <a:schemeClr val="accent5"/>
                </a:solidFill>
              </a:rPr>
              <a:t>* 10</a:t>
            </a:r>
            <a:r>
              <a:rPr lang="pt-BR" dirty="0"/>
              <a:t>);</a:t>
            </a:r>
            <a:br>
              <a:rPr lang="pt-BR" dirty="0"/>
            </a:br>
            <a:r>
              <a:rPr lang="pt-BR" dirty="0" err="1"/>
              <a:t>Math.</a:t>
            </a:r>
            <a:r>
              <a:rPr lang="pt-BR" b="1" dirty="0" err="1">
                <a:solidFill>
                  <a:schemeClr val="accent4">
                    <a:lumMod val="75000"/>
                  </a:schemeClr>
                </a:solidFill>
              </a:rPr>
              <a:t>random</a:t>
            </a:r>
            <a:r>
              <a:rPr lang="pt-BR" dirty="0"/>
              <a:t>( ) </a:t>
            </a:r>
            <a:r>
              <a:rPr lang="pt-BR" b="1" dirty="0">
                <a:solidFill>
                  <a:schemeClr val="accent5"/>
                </a:solidFill>
              </a:rPr>
              <a:t>* 10 </a:t>
            </a:r>
            <a:r>
              <a:rPr lang="pt-BR" dirty="0"/>
              <a:t>–&gt; ele anda uma casa decimal e vai gerar um número de </a:t>
            </a:r>
            <a:r>
              <a:rPr lang="pt-BR" b="1" dirty="0">
                <a:solidFill>
                  <a:schemeClr val="accent5"/>
                </a:solidFill>
              </a:rPr>
              <a:t>1 </a:t>
            </a:r>
            <a:r>
              <a:rPr lang="pt-BR" dirty="0"/>
              <a:t>a</a:t>
            </a:r>
            <a:r>
              <a:rPr lang="pt-BR" b="1" dirty="0">
                <a:solidFill>
                  <a:schemeClr val="accent5"/>
                </a:solidFill>
              </a:rPr>
              <a:t> 9</a:t>
            </a:r>
            <a:r>
              <a:rPr lang="pt-BR" dirty="0"/>
              <a:t>. </a:t>
            </a:r>
            <a:br>
              <a:rPr lang="pt-BR" dirty="0"/>
            </a:br>
            <a:r>
              <a:rPr lang="pt-BR" dirty="0" err="1"/>
              <a:t>Math.</a:t>
            </a:r>
            <a:r>
              <a:rPr lang="pt-BR" b="1" dirty="0" err="1">
                <a:solidFill>
                  <a:schemeClr val="accent4">
                    <a:lumMod val="75000"/>
                  </a:schemeClr>
                </a:solidFill>
              </a:rPr>
              <a:t>round</a:t>
            </a:r>
            <a:r>
              <a:rPr lang="pt-BR" dirty="0"/>
              <a:t>( ) –&gt; essa </a:t>
            </a:r>
            <a:r>
              <a:rPr lang="pt-BR" dirty="0">
                <a:solidFill>
                  <a:srgbClr val="7030A0"/>
                </a:solidFill>
              </a:rPr>
              <a:t>função</a:t>
            </a:r>
            <a:r>
              <a:rPr lang="pt-BR" dirty="0"/>
              <a:t> arredonda para cima o resultado de </a:t>
            </a:r>
            <a:r>
              <a:rPr lang="pt-BR" dirty="0" err="1"/>
              <a:t>Math.</a:t>
            </a:r>
            <a:r>
              <a:rPr lang="pt-BR" b="1" dirty="0" err="1">
                <a:solidFill>
                  <a:schemeClr val="accent4">
                    <a:lumMod val="75000"/>
                  </a:schemeClr>
                </a:solidFill>
              </a:rPr>
              <a:t>random</a:t>
            </a:r>
            <a:r>
              <a:rPr lang="pt-BR" dirty="0"/>
              <a:t>( );</a:t>
            </a:r>
          </a:p>
          <a:p>
            <a:r>
              <a:rPr lang="pt-BR" dirty="0"/>
              <a:t>console.</a:t>
            </a:r>
            <a:r>
              <a:rPr lang="pt-BR" b="1" dirty="0">
                <a:solidFill>
                  <a:schemeClr val="accent4">
                    <a:lumMod val="75000"/>
                  </a:schemeClr>
                </a:solidFill>
              </a:rPr>
              <a:t>log</a:t>
            </a:r>
            <a:r>
              <a:rPr lang="pt-BR" dirty="0"/>
              <a:t>(</a:t>
            </a:r>
            <a:r>
              <a:rPr lang="pt-BR" dirty="0" err="1"/>
              <a:t>numeroPensado</a:t>
            </a:r>
            <a:r>
              <a:rPr lang="pt-BR" dirty="0"/>
              <a:t>) -&gt;  Para testar as condições no navegador</a:t>
            </a:r>
          </a:p>
          <a:p>
            <a:r>
              <a:rPr lang="pt-BR" b="1" dirty="0" err="1">
                <a:solidFill>
                  <a:schemeClr val="accent5"/>
                </a:solidFill>
              </a:rPr>
              <a:t>If</a:t>
            </a:r>
            <a:r>
              <a:rPr lang="pt-BR" dirty="0"/>
              <a:t> e </a:t>
            </a:r>
            <a:r>
              <a:rPr lang="pt-BR" b="1" dirty="0" err="1">
                <a:solidFill>
                  <a:schemeClr val="accent5"/>
                </a:solidFill>
              </a:rPr>
              <a:t>else</a:t>
            </a:r>
            <a:r>
              <a:rPr lang="pt-BR" dirty="0"/>
              <a:t> -&gt; Se a primeira condição não for verdadeira, só pode ser a segunda. 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28DE2AE-61F2-CA76-4B8D-CE24F591A4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41" t="3525" r="52673" b="19234"/>
          <a:stretch/>
        </p:blipFill>
        <p:spPr>
          <a:xfrm>
            <a:off x="6726620" y="1498670"/>
            <a:ext cx="4839121" cy="4663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46898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4294967295"/>
          </p:nvPr>
        </p:nvSpPr>
        <p:spPr>
          <a:xfrm>
            <a:off x="855619" y="2469279"/>
            <a:ext cx="10077423" cy="1137793"/>
          </a:xfrm>
        </p:spPr>
        <p:txBody>
          <a:bodyPr rtlCol="0">
            <a:normAutofit/>
          </a:bodyPr>
          <a:lstStyle/>
          <a:p>
            <a:pPr marL="0" indent="0" algn="ctr" rtl="0">
              <a:buNone/>
            </a:pPr>
            <a:r>
              <a:rPr lang="pt-BR" sz="2300" b="1" dirty="0">
                <a:solidFill>
                  <a:schemeClr val="bg1"/>
                </a:solidFill>
                <a:latin typeface="+mj-lt"/>
              </a:rPr>
              <a:t>07. REPITA TAREFAS</a:t>
            </a:r>
          </a:p>
        </p:txBody>
      </p:sp>
    </p:spTree>
    <p:extLst>
      <p:ext uri="{BB962C8B-B14F-4D97-AF65-F5344CB8AC3E}">
        <p14:creationId xmlns:p14="http://schemas.microsoft.com/office/powerpoint/2010/main" val="294933321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08DFA5-20DD-A60E-E0DB-9BD0EC2AB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Repetir enquanto...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8DD2A18-5C00-6551-EC65-05CBB7AAA3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65314" y="1341015"/>
            <a:ext cx="4904867" cy="5317289"/>
          </a:xfrm>
        </p:spPr>
        <p:txBody>
          <a:bodyPr>
            <a:normAutofit fontScale="92500" lnSpcReduction="10000"/>
          </a:bodyPr>
          <a:lstStyle/>
          <a:p>
            <a:r>
              <a:rPr lang="pt-BR" sz="1300" b="1" dirty="0"/>
              <a:t>Estrutura de repetição </a:t>
            </a:r>
            <a:br>
              <a:rPr lang="pt-BR" sz="1300" dirty="0"/>
            </a:br>
            <a:r>
              <a:rPr lang="pt-BR" sz="1300" b="1" dirty="0" err="1">
                <a:solidFill>
                  <a:schemeClr val="accent1"/>
                </a:solidFill>
              </a:rPr>
              <a:t>while</a:t>
            </a:r>
            <a:r>
              <a:rPr lang="pt-BR" sz="1300" dirty="0"/>
              <a:t>(</a:t>
            </a:r>
            <a:r>
              <a:rPr lang="pt-BR" sz="1300" dirty="0" err="1">
                <a:solidFill>
                  <a:schemeClr val="accent1"/>
                </a:solidFill>
              </a:rPr>
              <a:t>true</a:t>
            </a:r>
            <a:r>
              <a:rPr lang="pt-BR" sz="1300" dirty="0"/>
              <a:t>) { </a:t>
            </a:r>
            <a:br>
              <a:rPr lang="pt-BR" sz="1300" dirty="0"/>
            </a:br>
            <a:r>
              <a:rPr lang="pt-BR" sz="1300" dirty="0"/>
              <a:t>    </a:t>
            </a:r>
            <a:r>
              <a:rPr lang="pt-BR" sz="1300" b="1" dirty="0">
                <a:solidFill>
                  <a:schemeClr val="accent4">
                    <a:lumMod val="75000"/>
                  </a:schemeClr>
                </a:solidFill>
              </a:rPr>
              <a:t>mostra</a:t>
            </a:r>
            <a:r>
              <a:rPr lang="pt-BR" sz="1300" dirty="0"/>
              <a:t>(</a:t>
            </a:r>
            <a:r>
              <a:rPr lang="pt-BR" sz="1300" b="1" dirty="0">
                <a:solidFill>
                  <a:schemeClr val="accent6"/>
                </a:solidFill>
              </a:rPr>
              <a:t>“Teve copa em ” </a:t>
            </a:r>
            <a:r>
              <a:rPr lang="pt-BR" sz="1300" b="1" dirty="0">
                <a:solidFill>
                  <a:schemeClr val="accent1"/>
                </a:solidFill>
              </a:rPr>
              <a:t>+</a:t>
            </a:r>
            <a:r>
              <a:rPr lang="pt-BR" sz="1300" dirty="0"/>
              <a:t> </a:t>
            </a:r>
            <a:r>
              <a:rPr lang="pt-BR" sz="1300" dirty="0" err="1"/>
              <a:t>anoCopa</a:t>
            </a:r>
            <a:r>
              <a:rPr lang="pt-BR" sz="1300" dirty="0"/>
              <a:t>);</a:t>
            </a:r>
            <a:br>
              <a:rPr lang="pt-BR" sz="1300" dirty="0"/>
            </a:br>
            <a:r>
              <a:rPr lang="pt-BR" sz="1300" dirty="0"/>
              <a:t>    </a:t>
            </a:r>
            <a:r>
              <a:rPr lang="pt-BR" sz="1300" dirty="0" err="1"/>
              <a:t>anoCopa</a:t>
            </a:r>
            <a:r>
              <a:rPr lang="pt-BR" sz="1300" dirty="0"/>
              <a:t> </a:t>
            </a:r>
            <a:r>
              <a:rPr lang="pt-BR" sz="1300" b="1" dirty="0">
                <a:solidFill>
                  <a:schemeClr val="accent1"/>
                </a:solidFill>
              </a:rPr>
              <a:t>=</a:t>
            </a:r>
            <a:r>
              <a:rPr lang="pt-BR" sz="1300" dirty="0"/>
              <a:t> </a:t>
            </a:r>
            <a:r>
              <a:rPr lang="pt-BR" sz="1300" dirty="0" err="1"/>
              <a:t>anoCopa</a:t>
            </a:r>
            <a:r>
              <a:rPr lang="pt-BR" sz="1300" dirty="0"/>
              <a:t> </a:t>
            </a:r>
            <a:r>
              <a:rPr lang="pt-BR" sz="1300" b="1" dirty="0">
                <a:solidFill>
                  <a:schemeClr val="accent1"/>
                </a:solidFill>
              </a:rPr>
              <a:t>+ 4</a:t>
            </a:r>
            <a:r>
              <a:rPr lang="pt-BR" sz="1300" dirty="0"/>
              <a:t>; </a:t>
            </a:r>
          </a:p>
          <a:p>
            <a:r>
              <a:rPr lang="pt-BR" sz="1300" dirty="0"/>
              <a:t>} </a:t>
            </a:r>
          </a:p>
          <a:p>
            <a:r>
              <a:rPr lang="pt-BR" sz="1300" dirty="0"/>
              <a:t>-&gt; Enquanto a condição for </a:t>
            </a:r>
            <a:r>
              <a:rPr lang="pt-BR" sz="1300" dirty="0">
                <a:solidFill>
                  <a:schemeClr val="accent1"/>
                </a:solidFill>
              </a:rPr>
              <a:t>verdadeir</a:t>
            </a:r>
            <a:r>
              <a:rPr lang="pt-BR" sz="1300" dirty="0"/>
              <a:t>a, irá repetir a execução do bloco de sentenças. </a:t>
            </a:r>
          </a:p>
          <a:p>
            <a:r>
              <a:rPr lang="pt-BR" sz="1300" dirty="0"/>
              <a:t>-&gt; A forma como está escrito deixa num loop infinito. Por isso, </a:t>
            </a:r>
            <a:r>
              <a:rPr lang="pt-BR" sz="13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implementamos uma condição de repetição para que a condição do </a:t>
            </a:r>
            <a:r>
              <a:rPr lang="pt-BR" sz="1300" b="0" i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while</a:t>
            </a:r>
            <a:r>
              <a:rPr lang="pt-BR" sz="13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, seja </a:t>
            </a:r>
            <a:r>
              <a:rPr lang="pt-BR" sz="1300" b="0" i="0" dirty="0">
                <a:solidFill>
                  <a:schemeClr val="accent1"/>
                </a:solidFill>
                <a:effectLst/>
              </a:rPr>
              <a:t>false</a:t>
            </a:r>
            <a:r>
              <a:rPr lang="pt-BR" sz="13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 em algum momento: </a:t>
            </a:r>
          </a:p>
          <a:p>
            <a:r>
              <a:rPr lang="pt-BR" sz="1300" b="1" dirty="0" err="1">
                <a:solidFill>
                  <a:schemeClr val="accent1"/>
                </a:solidFill>
              </a:rPr>
              <a:t>while</a:t>
            </a:r>
            <a:r>
              <a:rPr lang="pt-BR" sz="1300" dirty="0"/>
              <a:t>(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anoCopa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pt-BR" sz="1300" b="1" dirty="0">
                <a:solidFill>
                  <a:schemeClr val="accent1"/>
                </a:solidFill>
              </a:rPr>
              <a:t>&lt;= 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limite</a:t>
            </a:r>
            <a:r>
              <a:rPr lang="pt-BR" sz="1300" dirty="0"/>
              <a:t>) { </a:t>
            </a:r>
            <a:br>
              <a:rPr lang="pt-BR" sz="1300" dirty="0"/>
            </a:br>
            <a:r>
              <a:rPr lang="pt-BR" sz="1300" dirty="0"/>
              <a:t>    </a:t>
            </a:r>
            <a:r>
              <a:rPr lang="pt-BR" sz="1300" b="1" dirty="0">
                <a:solidFill>
                  <a:schemeClr val="accent4">
                    <a:lumMod val="75000"/>
                  </a:schemeClr>
                </a:solidFill>
              </a:rPr>
              <a:t>mostra</a:t>
            </a:r>
            <a:r>
              <a:rPr lang="pt-BR" sz="1300" dirty="0"/>
              <a:t>(</a:t>
            </a:r>
            <a:r>
              <a:rPr lang="pt-BR" sz="1300" b="1" dirty="0">
                <a:solidFill>
                  <a:schemeClr val="accent6"/>
                </a:solidFill>
              </a:rPr>
              <a:t>“Teve copa em ” </a:t>
            </a:r>
            <a:r>
              <a:rPr lang="pt-BR" sz="1300" b="1" dirty="0">
                <a:solidFill>
                  <a:schemeClr val="accent1"/>
                </a:solidFill>
              </a:rPr>
              <a:t>+</a:t>
            </a:r>
            <a:r>
              <a:rPr lang="pt-BR" sz="1300" dirty="0"/>
              <a:t> </a:t>
            </a:r>
            <a:r>
              <a:rPr lang="pt-BR" sz="1300" dirty="0" err="1"/>
              <a:t>anoCopa</a:t>
            </a:r>
            <a:r>
              <a:rPr lang="pt-BR" sz="1300" dirty="0"/>
              <a:t>);</a:t>
            </a:r>
            <a:br>
              <a:rPr lang="pt-BR" sz="1300" dirty="0"/>
            </a:br>
            <a:r>
              <a:rPr lang="pt-BR" sz="1300" dirty="0"/>
              <a:t>    </a:t>
            </a:r>
            <a:r>
              <a:rPr lang="pt-BR" sz="1300" dirty="0" err="1"/>
              <a:t>anoCopa</a:t>
            </a:r>
            <a:r>
              <a:rPr lang="pt-BR" sz="1300" dirty="0"/>
              <a:t> </a:t>
            </a:r>
            <a:r>
              <a:rPr lang="pt-BR" sz="1300" b="1" dirty="0">
                <a:solidFill>
                  <a:schemeClr val="accent1"/>
                </a:solidFill>
              </a:rPr>
              <a:t>=</a:t>
            </a:r>
            <a:r>
              <a:rPr lang="pt-BR" sz="1300" dirty="0"/>
              <a:t> </a:t>
            </a:r>
            <a:r>
              <a:rPr lang="pt-BR" sz="1300" dirty="0" err="1"/>
              <a:t>anoCopa</a:t>
            </a:r>
            <a:r>
              <a:rPr lang="pt-BR" sz="1300" dirty="0"/>
              <a:t> </a:t>
            </a:r>
            <a:r>
              <a:rPr lang="pt-BR" sz="1300" b="1" dirty="0">
                <a:solidFill>
                  <a:schemeClr val="accent1"/>
                </a:solidFill>
              </a:rPr>
              <a:t>+ 4</a:t>
            </a:r>
            <a:r>
              <a:rPr lang="pt-BR" sz="1300" dirty="0"/>
              <a:t>; </a:t>
            </a:r>
          </a:p>
          <a:p>
            <a:r>
              <a:rPr lang="pt-BR" sz="1400" dirty="0"/>
              <a:t>} </a:t>
            </a:r>
          </a:p>
          <a:p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3887F9F-8C88-A812-E62F-B88D6B598F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86" t="3678" r="57845" b="16168"/>
          <a:stretch/>
        </p:blipFill>
        <p:spPr>
          <a:xfrm>
            <a:off x="7319608" y="1561733"/>
            <a:ext cx="4007078" cy="4565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25725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CF48E1-617A-EA4B-EAA9-49B73FAB3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Outra forma de repetir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C98D45E-E522-BC50-2C2F-EB887B54D38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6969929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/>
          <p:cNvSpPr>
            <a:spLocks noGrp="1"/>
          </p:cNvSpPr>
          <p:nvPr>
            <p:ph type="title"/>
          </p:nvPr>
        </p:nvSpPr>
        <p:spPr>
          <a:xfrm>
            <a:off x="521207" y="448056"/>
            <a:ext cx="9347723" cy="640080"/>
          </a:xfrm>
        </p:spPr>
        <p:txBody>
          <a:bodyPr rtlCol="0">
            <a:noAutofit/>
          </a:bodyPr>
          <a:lstStyle/>
          <a:p>
            <a:pPr rtl="0"/>
            <a:r>
              <a:rPr lang="pt-BR" dirty="0">
                <a:latin typeface="Segoe UI Light" panose="020B0502040204020203" pitchFamily="34" charset="0"/>
                <a:cs typeface="Segoe UI Light" panose="020B0502040204020203" pitchFamily="34" charset="0"/>
              </a:rPr>
              <a:t>O Designer ajuda você a transmitir seu ponto de vista</a:t>
            </a:r>
          </a:p>
        </p:txBody>
      </p:sp>
      <p:sp>
        <p:nvSpPr>
          <p:cNvPr id="38" name="Espaço Reservado para Conteúdo 17"/>
          <p:cNvSpPr txBox="1">
            <a:spLocks/>
          </p:cNvSpPr>
          <p:nvPr/>
        </p:nvSpPr>
        <p:spPr>
          <a:xfrm>
            <a:off x="541610" y="1524708"/>
            <a:ext cx="4321704" cy="38715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rtl="0">
              <a:spcAft>
                <a:spcPts val="600"/>
              </a:spcAft>
              <a:buNone/>
              <a:defRPr/>
            </a:pP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O Designer do PowerPoint sugere designs profissionais para sua apresentação, com base no conteúdo nos seus slides. </a:t>
            </a:r>
          </a:p>
          <a:p>
            <a:pPr marL="0" lvl="0" indent="0" rtl="0">
              <a:spcAft>
                <a:spcPts val="600"/>
              </a:spcAft>
              <a:buNone/>
              <a:defRPr/>
            </a:pP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O Designer é um recurso disponibilizado somente por assinatura. </a:t>
            </a:r>
            <a: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 você tiver uma assinatura do Office 365, o slide a seguir o mostrará como ele funciona em uma nova apresentação.</a:t>
            </a:r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5" name="Imagem 4" descr="Painel de ideias de design mostrando diferentes opções de design&#10;"/>
          <p:cNvPicPr>
            <a:picLocks noChangeAspect="1"/>
          </p:cNvPicPr>
          <p:nvPr/>
        </p:nvPicPr>
        <p:blipFill>
          <a:blip r:embed="rId3"/>
          <a:srcRect l="11803" r="11803"/>
          <a:stretch/>
        </p:blipFill>
        <p:spPr>
          <a:xfrm>
            <a:off x="4976037" y="1385113"/>
            <a:ext cx="6513229" cy="4577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616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>
                <a:latin typeface="Segoe UI Light" panose="020B0502040204020203" pitchFamily="34" charset="0"/>
                <a:cs typeface="Segoe UI Light" panose="020B0502040204020203" pitchFamily="34" charset="0"/>
              </a:rPr>
              <a:t>Como usar o Designer do PowerPoint</a:t>
            </a:r>
          </a:p>
        </p:txBody>
      </p:sp>
      <p:sp>
        <p:nvSpPr>
          <p:cNvPr id="25" name="Espaço Reservado para Conteúdo 17"/>
          <p:cNvSpPr txBox="1">
            <a:spLocks/>
          </p:cNvSpPr>
          <p:nvPr/>
        </p:nvSpPr>
        <p:spPr>
          <a:xfrm>
            <a:off x="541609" y="1455491"/>
            <a:ext cx="5110161" cy="4711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pt-BR">
                <a:latin typeface="Segoe UI" panose="020B0502040204020203" pitchFamily="34" charset="0"/>
                <a:cs typeface="Segoe UI" panose="020B0502040204020203" pitchFamily="34" charset="0"/>
              </a:rPr>
              <a:t>Como isso funciona:</a:t>
            </a:r>
          </a:p>
        </p:txBody>
      </p:sp>
      <p:grpSp>
        <p:nvGrpSpPr>
          <p:cNvPr id="18" name="Grupo 17" descr="Círculo pequeno com o número 1 dentro indicando a etapa 1"/>
          <p:cNvGrpSpPr/>
          <p:nvPr/>
        </p:nvGrpSpPr>
        <p:grpSpPr bwMode="blackWhite">
          <a:xfrm>
            <a:off x="531552" y="1917997"/>
            <a:ext cx="558179" cy="409838"/>
            <a:chOff x="6953426" y="711274"/>
            <a:chExt cx="558179" cy="409838"/>
          </a:xfrm>
        </p:grpSpPr>
        <p:sp>
          <p:nvSpPr>
            <p:cNvPr id="19" name="Oval 18" descr="Círculo pequeno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20" name="Caixa de texto 19" descr="Número 1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1</a:t>
              </a:r>
            </a:p>
          </p:txBody>
        </p:sp>
      </p:grpSp>
      <p:sp>
        <p:nvSpPr>
          <p:cNvPr id="21" name="Espaço Reservado para Conteúdo 17"/>
          <p:cNvSpPr txBox="1">
            <a:spLocks/>
          </p:cNvSpPr>
          <p:nvPr/>
        </p:nvSpPr>
        <p:spPr>
          <a:xfrm>
            <a:off x="1056513" y="1958189"/>
            <a:ext cx="4585731" cy="5965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rtl="0">
              <a:spcAft>
                <a:spcPts val="600"/>
              </a:spcAft>
              <a:buNone/>
              <a:defRPr/>
            </a:pP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Iniciar uma nova apresentação acessando </a:t>
            </a:r>
            <a:r>
              <a:rPr lang="pt-BR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Arquivo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cs typeface="Segoe UI"/>
              </a:rPr>
              <a:t> &gt; </a:t>
            </a:r>
            <a:r>
              <a:rPr lang="pt-BR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Novo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cs typeface="Segoe UI"/>
              </a:rPr>
              <a:t> &gt; </a:t>
            </a:r>
            <a:r>
              <a:rPr lang="pt-BR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Apresentação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cs typeface="Segoe UI"/>
              </a:rPr>
              <a:t> </a:t>
            </a:r>
            <a:r>
              <a:rPr lang="pt-BR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em </a:t>
            </a:r>
            <a:r>
              <a:rPr lang="pt-BR" altLang="zh-CN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B</a:t>
            </a:r>
            <a:r>
              <a:rPr lang="pt-BR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ranco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cs typeface="Segoe UI"/>
              </a:rPr>
              <a:t>.</a:t>
            </a:r>
          </a:p>
        </p:txBody>
      </p:sp>
      <p:grpSp>
        <p:nvGrpSpPr>
          <p:cNvPr id="33" name="Grupo 32" descr="Círculo pequeno com o número 2 dentro indicando a etapa 2"/>
          <p:cNvGrpSpPr/>
          <p:nvPr/>
        </p:nvGrpSpPr>
        <p:grpSpPr bwMode="blackWhite">
          <a:xfrm>
            <a:off x="531552" y="2804257"/>
            <a:ext cx="558179" cy="409838"/>
            <a:chOff x="6953426" y="711274"/>
            <a:chExt cx="558179" cy="409838"/>
          </a:xfrm>
        </p:grpSpPr>
        <p:sp>
          <p:nvSpPr>
            <p:cNvPr id="34" name="Oval 33" descr="Círculo pequeno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35" name="Caixa de texto 34" descr="Número 2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2</a:t>
              </a:r>
            </a:p>
          </p:txBody>
        </p:sp>
      </p:grpSp>
      <p:sp>
        <p:nvSpPr>
          <p:cNvPr id="36" name="Espaço Reservado para Conteúdo 17"/>
          <p:cNvSpPr txBox="1">
            <a:spLocks/>
          </p:cNvSpPr>
          <p:nvPr/>
        </p:nvSpPr>
        <p:spPr>
          <a:xfrm>
            <a:off x="1056513" y="2844450"/>
            <a:ext cx="4504252" cy="10658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rtl="0">
              <a:spcAft>
                <a:spcPts val="2000"/>
              </a:spcAft>
              <a:buNone/>
              <a:defRPr/>
            </a:pPr>
            <a: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No primeiro slide, adicione uma imagem: Vá para</a:t>
            </a:r>
            <a: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cs typeface="Segoe UI"/>
              </a:rPr>
              <a:t> </a:t>
            </a:r>
            <a:r>
              <a:rPr lang="pt-BR" dirty="0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Inserir</a:t>
            </a:r>
            <a: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cs typeface="Segoe UI"/>
              </a:rPr>
              <a:t> &gt; </a:t>
            </a:r>
            <a:r>
              <a:rPr lang="pt-BR" dirty="0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Imagens</a:t>
            </a:r>
            <a: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cs typeface="Segoe UI"/>
              </a:rPr>
              <a:t> ou </a:t>
            </a:r>
            <a:r>
              <a:rPr lang="pt-BR" dirty="0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Inserir</a:t>
            </a:r>
            <a: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cs typeface="Segoe UI"/>
              </a:rPr>
              <a:t> &gt; </a:t>
            </a:r>
            <a:r>
              <a:rPr lang="pt-BR" dirty="0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Imagens Online</a:t>
            </a:r>
            <a: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cs typeface="Segoe UI"/>
              </a:rPr>
              <a:t> </a:t>
            </a:r>
            <a: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 escolha a imagem.</a:t>
            </a:r>
            <a:b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b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cs typeface="Segoe UI"/>
              </a:rPr>
            </a:br>
            <a:r>
              <a:rPr lang="pt-BR" dirty="0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Dica: </a:t>
            </a:r>
            <a: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Você precisa estar online ao adicionar a imagem.</a:t>
            </a:r>
          </a:p>
        </p:txBody>
      </p:sp>
      <p:grpSp>
        <p:nvGrpSpPr>
          <p:cNvPr id="22" name="Grupo 21" descr="Círculo pequeno com o número 3 dentro indicando a etapa 3"/>
          <p:cNvGrpSpPr/>
          <p:nvPr/>
        </p:nvGrpSpPr>
        <p:grpSpPr bwMode="blackWhite">
          <a:xfrm>
            <a:off x="531552" y="4208299"/>
            <a:ext cx="558179" cy="409838"/>
            <a:chOff x="6953426" y="711274"/>
            <a:chExt cx="558179" cy="409838"/>
          </a:xfrm>
        </p:grpSpPr>
        <p:sp>
          <p:nvSpPr>
            <p:cNvPr id="24" name="Oval 23" descr="Círculo pequeno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30" name="Caixa de texto 29" descr="Número 3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3</a:t>
              </a:r>
            </a:p>
          </p:txBody>
        </p:sp>
      </p:grpSp>
      <p:sp>
        <p:nvSpPr>
          <p:cNvPr id="32" name="Espaço Reservado para Conteúdo 17"/>
          <p:cNvSpPr txBox="1">
            <a:spLocks/>
          </p:cNvSpPr>
          <p:nvPr/>
        </p:nvSpPr>
        <p:spPr>
          <a:xfrm>
            <a:off x="1056513" y="4236460"/>
            <a:ext cx="4504252" cy="7611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rtl="0">
              <a:spcAft>
                <a:spcPts val="600"/>
              </a:spcAft>
              <a:buNone/>
              <a:defRPr/>
            </a:pP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Quando o PowerPoint solicitar sua permissão para obter ideias de design, selecione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cs typeface="Segoe UI"/>
              </a:rPr>
              <a:t> </a:t>
            </a:r>
            <a:r>
              <a:rPr lang="pt-BR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Vamos lá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cs typeface="Segoe UI"/>
              </a:rPr>
              <a:t>.</a:t>
            </a:r>
          </a:p>
        </p:txBody>
      </p:sp>
      <p:grpSp>
        <p:nvGrpSpPr>
          <p:cNvPr id="37" name="Grupo 36" descr="Círculo pequeno com o número 4 dentro indicando a etapa 4"/>
          <p:cNvGrpSpPr/>
          <p:nvPr/>
        </p:nvGrpSpPr>
        <p:grpSpPr bwMode="blackWhite">
          <a:xfrm>
            <a:off x="531552" y="5137379"/>
            <a:ext cx="558179" cy="409838"/>
            <a:chOff x="6953426" y="711274"/>
            <a:chExt cx="558179" cy="409838"/>
          </a:xfrm>
        </p:grpSpPr>
        <p:sp>
          <p:nvSpPr>
            <p:cNvPr id="38" name="Oval 37" descr="Círculo pequeno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39" name="Caixa de texto 38" descr="Número 4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4</a:t>
              </a:r>
            </a:p>
          </p:txBody>
        </p:sp>
      </p:grpSp>
      <p:sp>
        <p:nvSpPr>
          <p:cNvPr id="40" name="Espaço Reservado para Conteúdo 17"/>
          <p:cNvSpPr txBox="1">
            <a:spLocks/>
          </p:cNvSpPr>
          <p:nvPr/>
        </p:nvSpPr>
        <p:spPr>
          <a:xfrm>
            <a:off x="1056513" y="5177572"/>
            <a:ext cx="4504252" cy="5635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rtl="0">
              <a:spcAft>
                <a:spcPts val="2000"/>
              </a:spcAft>
              <a:buNone/>
              <a:defRPr/>
            </a:pP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Selecione o design que você quer no painel de tarefas de </a:t>
            </a:r>
            <a:r>
              <a:rPr lang="pt-BR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Ideias de Design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</p:txBody>
      </p:sp>
      <p:pic>
        <p:nvPicPr>
          <p:cNvPr id="29" name="Imagem 28" descr="Inserir a guia com a opção de inserir a imagem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907526" y="1455791"/>
            <a:ext cx="2740429" cy="1592728"/>
          </a:xfrm>
          <a:prstGeom prst="rect">
            <a:avLst/>
          </a:prstGeom>
        </p:spPr>
      </p:pic>
      <p:pic>
        <p:nvPicPr>
          <p:cNvPr id="23" name="Imagem 22" descr="Caixa de diálogo do recurso Ideias de Design solicitando a confirmação do usuário para obter ideias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779225" y="3067244"/>
            <a:ext cx="2728503" cy="3506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001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>
                <a:latin typeface="Segoe UI Light" panose="020B0502040204020203" pitchFamily="34" charset="0"/>
                <a:cs typeface="Segoe UI Light" panose="020B0502040204020203" pitchFamily="34" charset="0"/>
              </a:rPr>
              <a:t>Transformar</a:t>
            </a:r>
          </a:p>
        </p:txBody>
      </p:sp>
      <p:sp>
        <p:nvSpPr>
          <p:cNvPr id="5" name="Espaço Reservado para Conteúdo 4"/>
          <p:cNvSpPr>
            <a:spLocks noGrp="1"/>
          </p:cNvSpPr>
          <p:nvPr>
            <p:ph sz="half" idx="4294967295"/>
          </p:nvPr>
        </p:nvSpPr>
        <p:spPr>
          <a:xfrm>
            <a:off x="541610" y="1431010"/>
            <a:ext cx="4557164" cy="4790886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rtl="0">
              <a:lnSpc>
                <a:spcPts val="1800"/>
              </a:lnSpc>
              <a:spcBef>
                <a:spcPts val="1000"/>
              </a:spcBef>
              <a:spcAft>
                <a:spcPts val="600"/>
              </a:spcAft>
              <a:buNone/>
            </a:pPr>
            <a:r>
              <a:rPr lang="pt-B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 recurso Transformar suaviza as animações e os movimentos de objetos na apresentação. Você usa dois slides parecidos para executar a animação, mas para o público-alvo parece que a ação ocorre apenas em um slide. </a:t>
            </a:r>
          </a:p>
          <a:p>
            <a:pPr marL="0" indent="0" rtl="0">
              <a:lnSpc>
                <a:spcPts val="1800"/>
              </a:lnSpc>
              <a:spcBef>
                <a:spcPts val="1000"/>
              </a:spcBef>
              <a:spcAft>
                <a:spcPts val="600"/>
              </a:spcAft>
              <a:buNone/>
            </a:pPr>
            <a:r>
              <a:rPr lang="pt-BR" sz="1200" b="1" dirty="0">
                <a:solidFill>
                  <a:srgbClr val="D247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Executar</a:t>
            </a:r>
            <a:r>
              <a:rPr lang="pt-B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o vídeo à direita para ver um exemplo rápido.</a:t>
            </a:r>
          </a:p>
          <a:p>
            <a:pPr marL="0" indent="0" rtl="0">
              <a:lnSpc>
                <a:spcPts val="1800"/>
              </a:lnSpc>
              <a:spcBef>
                <a:spcPts val="1000"/>
              </a:spcBef>
              <a:spcAft>
                <a:spcPts val="600"/>
              </a:spcAft>
              <a:buNone/>
            </a:pPr>
            <a:r>
              <a:rPr lang="pt-B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Transformar é um recurso disponibilizado somente por assinatura. Se tiver uma assinatura do Office 365, experimente você mesmo as etapas no próximo slide.</a:t>
            </a:r>
          </a:p>
          <a:p>
            <a:pPr marL="0" indent="0" rtl="0">
              <a:lnSpc>
                <a:spcPts val="1800"/>
              </a:lnSpc>
              <a:spcBef>
                <a:spcPts val="1000"/>
              </a:spcBef>
              <a:spcAft>
                <a:spcPts val="600"/>
              </a:spcAft>
              <a:buNone/>
            </a:pPr>
            <a:endParaRPr lang="pt-BR" sz="1200" dirty="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7" name="Vídeo Transformar" descr="Vídeo mostrando um exemplo do recurso Transformar que pode ser reproduzido ou pausado com as teclas de atalho Alt+P">
            <a:hlinkClick r:id="" action="ppaction://media"/>
            <a:extLst>
              <a:ext uri="{FF2B5EF4-FFF2-40B4-BE49-F238E27FC236}">
                <a16:creationId xmlns:a16="http://schemas.microsoft.com/office/drawing/2014/main" id="{9F029C1A-F15A-44BF-996A-1F59B3110D78}"/>
              </a:ext>
            </a:extLst>
          </p:cNvPr>
          <p:cNvPicPr>
            <a:picLocks noGrp="1" noChangeAspect="1"/>
          </p:cNvPicPr>
          <p:nvPr>
            <p:ph sz="quarter" idx="10"/>
            <a:videoFile r:link="rId2"/>
            <p:extLst>
              <p:ext uri="{DAA4B4D4-6D71-4841-9C94-3DE7FCFB9230}">
                <p14:media xmlns:p14="http://schemas.microsoft.com/office/powerpoint/2010/main" r:embed="rId1">
                  <p14:extLst>
                    <p:ext uri="{3AFAAA56-56D3-431D-BCD4-E75A35582382}">
                      <p173:tracksInfo xmlns:p173="http://schemas.microsoft.com/office/powerpoint/2017/3/main" displayLoc="media">
                        <p173:trackLst>
                          <p173:track id="{7D80394A-61EE-4513-90D2-E9A3DA581656}" label="caption" lang="" r:embed="rId5"/>
                        </p173:trackLst>
                      </p173:tracksInfo>
                    </p:ext>
                  </p14:extLst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418759" y="1540565"/>
            <a:ext cx="6110288" cy="3438525"/>
          </a:xfrm>
        </p:spPr>
      </p:pic>
    </p:spTree>
    <p:extLst>
      <p:ext uri="{BB962C8B-B14F-4D97-AF65-F5344CB8AC3E}">
        <p14:creationId xmlns:p14="http://schemas.microsoft.com/office/powerpoint/2010/main" val="958036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6599275-963E-17C9-79FF-90511BEF3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Dê olá ao mundo</a:t>
            </a:r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08A37881-D5A6-32D5-F15B-0FBC7EACD7E1}"/>
              </a:ext>
            </a:extLst>
          </p:cNvPr>
          <p:cNvSpPr txBox="1">
            <a:spLocks/>
          </p:cNvSpPr>
          <p:nvPr/>
        </p:nvSpPr>
        <p:spPr>
          <a:xfrm>
            <a:off x="521206" y="1296216"/>
            <a:ext cx="6979523" cy="8241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&lt;a&gt; &lt;/a&gt; : </a:t>
            </a:r>
            <a:r>
              <a:rPr lang="pt-BR" b="0" i="0" dirty="0">
                <a:effectLst/>
                <a:cs typeface="Segoe UI" panose="020B0502040204020203" pitchFamily="34" charset="0"/>
              </a:rPr>
              <a:t>Trata-se da</a:t>
            </a:r>
            <a:r>
              <a:rPr lang="pt-BR" b="1" i="1" dirty="0">
                <a:solidFill>
                  <a:schemeClr val="accent2"/>
                </a:solidFill>
                <a:effectLst/>
                <a:cs typeface="Segoe UI" panose="020B0502040204020203" pitchFamily="34" charset="0"/>
              </a:rPr>
              <a:t> </a:t>
            </a:r>
            <a:r>
              <a:rPr lang="pt-BR" b="1" i="1" dirty="0" err="1">
                <a:solidFill>
                  <a:srgbClr val="7030A0"/>
                </a:solidFill>
                <a:effectLst/>
                <a:cs typeface="Segoe UI" panose="020B0502040204020203" pitchFamily="34" charset="0"/>
              </a:rPr>
              <a:t>tag</a:t>
            </a:r>
            <a:r>
              <a:rPr lang="pt-BR" b="1" i="1" dirty="0">
                <a:solidFill>
                  <a:srgbClr val="7030A0"/>
                </a:solidFill>
                <a:effectLst/>
                <a:cs typeface="Segoe UI" panose="020B0502040204020203" pitchFamily="34" charset="0"/>
              </a:rPr>
              <a:t> </a:t>
            </a:r>
            <a:r>
              <a:rPr lang="pt-BR" dirty="0">
                <a:solidFill>
                  <a:srgbClr val="7030A0"/>
                </a:solidFill>
                <a:cs typeface="Segoe UI" panose="020B0502040204020203" pitchFamily="34" charset="0"/>
              </a:rPr>
              <a:t>âncora</a:t>
            </a:r>
            <a:r>
              <a:rPr lang="pt-BR" b="0" i="0" dirty="0">
                <a:effectLst/>
                <a:cs typeface="Segoe UI" panose="020B0502040204020203" pitchFamily="34" charset="0"/>
              </a:rPr>
              <a:t>, </a:t>
            </a:r>
            <a:r>
              <a:rPr lang="pt-BR" dirty="0">
                <a:cs typeface="Segoe UI" panose="020B0502040204020203" pitchFamily="34" charset="0"/>
              </a:rPr>
              <a:t>para criar links na web. </a:t>
            </a:r>
            <a:br>
              <a:rPr lang="pt-BR" dirty="0">
                <a:cs typeface="Segoe UI" panose="020B0502040204020203" pitchFamily="34" charset="0"/>
              </a:rPr>
            </a:br>
            <a:r>
              <a:rPr lang="pt-BR" b="1" dirty="0" err="1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href</a:t>
            </a:r>
            <a:r>
              <a:rPr lang="pt-BR" b="1" dirty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</a:t>
            </a:r>
            <a:r>
              <a:rPr lang="pt-BR" b="0" i="0" dirty="0">
                <a:solidFill>
                  <a:schemeClr val="accent4">
                    <a:lumMod val="75000"/>
                  </a:schemeClr>
                </a:solidFill>
                <a:effectLst/>
                <a:cs typeface="Segoe UI" panose="020B0502040204020203" pitchFamily="34" charset="0"/>
              </a:rPr>
              <a:t>Atributo</a:t>
            </a:r>
            <a:r>
              <a:rPr lang="pt-BR" b="0" i="0" dirty="0">
                <a:effectLst/>
                <a:cs typeface="Segoe UI" panose="020B0502040204020203" pitchFamily="34" charset="0"/>
              </a:rPr>
              <a:t> usado para fazer referência a uma URL, indicar um endereço</a:t>
            </a:r>
            <a:r>
              <a:rPr lang="pt-BR" sz="16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15A69D0C-8903-472C-21F9-984B08193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06" y="2102256"/>
            <a:ext cx="6979523" cy="438211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EC3D8908-1370-1CF7-0FAD-3B16BD9E2717}"/>
              </a:ext>
            </a:extLst>
          </p:cNvPr>
          <p:cNvSpPr txBox="1">
            <a:spLocks/>
          </p:cNvSpPr>
          <p:nvPr/>
        </p:nvSpPr>
        <p:spPr>
          <a:xfrm>
            <a:off x="521205" y="2893097"/>
            <a:ext cx="8728811" cy="25003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b="1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JavaScript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: Criando um alerta para o usuário, um pop-up na tela com uma mensagem </a:t>
            </a:r>
          </a:p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 Texto em </a:t>
            </a:r>
            <a:r>
              <a:rPr lang="pt-BR" dirty="0" err="1">
                <a:latin typeface="Segoe UI" panose="020B0502040204020203" pitchFamily="34" charset="0"/>
                <a:cs typeface="Segoe UI" panose="020B0502040204020203" pitchFamily="34" charset="0"/>
              </a:rPr>
              <a:t>JavaScript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 deve estar entre aspas</a:t>
            </a:r>
          </a:p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Instrução indicando que um alerta deverá ser exibido -&gt; </a:t>
            </a:r>
            <a:r>
              <a:rPr lang="pt-BR" b="1" i="0" dirty="0" err="1">
                <a:solidFill>
                  <a:schemeClr val="accent4">
                    <a:lumMod val="7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alert</a:t>
            </a:r>
            <a:endParaRPr lang="pt-BR" b="1" i="0" dirty="0">
              <a:solidFill>
                <a:schemeClr val="accent4">
                  <a:lumMod val="75000"/>
                </a:schemeClr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O texto deve estar entre parênteses e aspas duplas “”, e com um ; (ponto e vírgula) no fim</a:t>
            </a:r>
            <a:r>
              <a:rPr lang="pt-BR" sz="16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pPr algn="just">
              <a:lnSpc>
                <a:spcPct val="100000"/>
              </a:lnSpc>
            </a:pPr>
            <a:r>
              <a:rPr lang="pt-BR" b="0" i="0" dirty="0">
                <a:solidFill>
                  <a:srgbClr val="7030A0"/>
                </a:solidFill>
                <a:effectLst/>
                <a:cs typeface="Segoe UI" panose="020B0502040204020203" pitchFamily="34" charset="0"/>
              </a:rPr>
              <a:t> </a:t>
            </a:r>
            <a:r>
              <a:rPr lang="pt-BR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&lt;script&gt;</a:t>
            </a:r>
            <a:r>
              <a:rPr lang="pt-BR" b="0" i="0" dirty="0">
                <a:solidFill>
                  <a:srgbClr val="7030A0"/>
                </a:solidFill>
                <a:effectLst/>
                <a:cs typeface="Segoe UI" panose="020B0502040204020203" pitchFamily="34" charset="0"/>
              </a:rPr>
              <a:t> </a:t>
            </a:r>
            <a:r>
              <a:rPr lang="pt-BR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&lt;/script&gt; : 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Indica uma instrução e passa a interpretá-la como </a:t>
            </a:r>
            <a:r>
              <a:rPr lang="pt-BR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JavaScript</a:t>
            </a:r>
            <a:endParaRPr lang="pt-BR" b="1" i="0" dirty="0">
              <a:solidFill>
                <a:schemeClr val="accent2"/>
              </a:solidFill>
              <a:effectLst/>
              <a:cs typeface="Segoe UI" panose="020B0502040204020203" pitchFamily="34" charset="0"/>
            </a:endParaRPr>
          </a:p>
          <a:p>
            <a:pPr algn="just">
              <a:lnSpc>
                <a:spcPct val="100000"/>
              </a:lnSpc>
            </a:pPr>
            <a:endParaRPr lang="pt-BR" sz="1600" b="1" i="0" dirty="0">
              <a:solidFill>
                <a:schemeClr val="accent4">
                  <a:lumMod val="75000"/>
                </a:schemeClr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pt-BR" sz="1600" b="1" i="0" dirty="0"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just"/>
            <a:r>
              <a:rPr lang="pt-BR" sz="16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4231F52B-6747-198E-6043-F438D2056D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231" y="5561784"/>
            <a:ext cx="4496427" cy="1019317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</p:spTree>
    <p:extLst>
      <p:ext uri="{BB962C8B-B14F-4D97-AF65-F5344CB8AC3E}">
        <p14:creationId xmlns:p14="http://schemas.microsoft.com/office/powerpoint/2010/main" val="253562769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/>
              <a:t>Configuração de </a:t>
            </a:r>
            <a:r>
              <a:rPr lang="pt-BR">
                <a:latin typeface="Segoe UI Light" panose="020B0502040204020203" pitchFamily="34" charset="0"/>
                <a:cs typeface="Segoe UI Light" panose="020B0502040204020203" pitchFamily="34" charset="0"/>
              </a:rPr>
              <a:t>Transformar</a:t>
            </a:r>
          </a:p>
        </p:txBody>
      </p:sp>
      <p:sp>
        <p:nvSpPr>
          <p:cNvPr id="30" name="Espaço Reservado para Conteúdo 17"/>
          <p:cNvSpPr txBox="1">
            <a:spLocks/>
          </p:cNvSpPr>
          <p:nvPr/>
        </p:nvSpPr>
        <p:spPr>
          <a:xfrm>
            <a:off x="541609" y="1455491"/>
            <a:ext cx="4815599" cy="4711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pt-BR"/>
              <a:t>Experimente você mesmo com esses dois "planetas" simples:</a:t>
            </a:r>
          </a:p>
        </p:txBody>
      </p:sp>
      <p:grpSp>
        <p:nvGrpSpPr>
          <p:cNvPr id="13" name="Grupo 12" descr="Círculo pequeno com o número 1 dentro indicando a etapa 1"/>
          <p:cNvGrpSpPr/>
          <p:nvPr/>
        </p:nvGrpSpPr>
        <p:grpSpPr bwMode="blackWhite">
          <a:xfrm>
            <a:off x="558723" y="1917997"/>
            <a:ext cx="558179" cy="409838"/>
            <a:chOff x="6953426" y="711274"/>
            <a:chExt cx="558179" cy="409838"/>
          </a:xfrm>
        </p:grpSpPr>
        <p:sp>
          <p:nvSpPr>
            <p:cNvPr id="14" name="Oval 13" descr="Círculo pequeno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15" name="Caixa de texto 14" descr="Número 1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1</a:t>
              </a:r>
            </a:p>
          </p:txBody>
        </p:sp>
      </p:grpSp>
      <p:sp>
        <p:nvSpPr>
          <p:cNvPr id="16" name="Espaço Reservado para Conteúdo 17"/>
          <p:cNvSpPr txBox="1">
            <a:spLocks/>
          </p:cNvSpPr>
          <p:nvPr/>
        </p:nvSpPr>
        <p:spPr>
          <a:xfrm>
            <a:off x="1066040" y="1958189"/>
            <a:ext cx="2486328" cy="9139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Duplicar este slide: Clique com o botão direito na miniatura de slide e selecione </a:t>
            </a:r>
            <a:r>
              <a:rPr lang="pt-BR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Duplicar Slide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</p:txBody>
      </p:sp>
      <p:grpSp>
        <p:nvGrpSpPr>
          <p:cNvPr id="18" name="Grupo 17" descr="Círculo pequeno com o número 2 dentro indicando a etapa 2"/>
          <p:cNvGrpSpPr/>
          <p:nvPr/>
        </p:nvGrpSpPr>
        <p:grpSpPr bwMode="blackWhite">
          <a:xfrm>
            <a:off x="558723" y="2896735"/>
            <a:ext cx="558179" cy="409838"/>
            <a:chOff x="6953426" y="711274"/>
            <a:chExt cx="558179" cy="409838"/>
          </a:xfrm>
        </p:grpSpPr>
        <p:sp>
          <p:nvSpPr>
            <p:cNvPr id="23" name="Oval 22" descr="Círculo pequeno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24" name="Caixa de texto 23" descr="Número 2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2</a:t>
              </a:r>
            </a:p>
          </p:txBody>
        </p:sp>
      </p:grpSp>
      <p:sp>
        <p:nvSpPr>
          <p:cNvPr id="25" name="Espaço Reservado para Conteúdo 17"/>
          <p:cNvSpPr txBox="1">
            <a:spLocks/>
          </p:cNvSpPr>
          <p:nvPr/>
        </p:nvSpPr>
        <p:spPr>
          <a:xfrm>
            <a:off x="1066038" y="2936927"/>
            <a:ext cx="2651153" cy="14561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No segundo desses dois slides idênticos, altere as formas à direita de alguma forma (mover, redimensionar ou alterar a cor) e acesse </a:t>
            </a:r>
            <a:r>
              <a:rPr lang="pt-BR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Transições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cs typeface="Segoe UI"/>
              </a:rPr>
              <a:t> &gt; </a:t>
            </a:r>
            <a:r>
              <a:rPr lang="pt-BR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Transformar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</p:txBody>
      </p:sp>
      <p:grpSp>
        <p:nvGrpSpPr>
          <p:cNvPr id="26" name="Grupo 25" descr="Círculo pequeno com o número 3 dentro indicando a etapa 3"/>
          <p:cNvGrpSpPr/>
          <p:nvPr/>
        </p:nvGrpSpPr>
        <p:grpSpPr bwMode="blackWhite">
          <a:xfrm>
            <a:off x="557319" y="4344232"/>
            <a:ext cx="558179" cy="409838"/>
            <a:chOff x="6953426" y="711274"/>
            <a:chExt cx="558179" cy="409838"/>
          </a:xfrm>
        </p:grpSpPr>
        <p:sp>
          <p:nvSpPr>
            <p:cNvPr id="27" name="Oval 26" descr="Círculo pequeno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28" name="Caixa de texto 27" descr="Número 3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3</a:t>
              </a:r>
            </a:p>
          </p:txBody>
        </p:sp>
      </p:grpSp>
      <p:sp>
        <p:nvSpPr>
          <p:cNvPr id="29" name="Espaço Reservado para Conteúdo 17"/>
          <p:cNvSpPr txBox="1">
            <a:spLocks/>
          </p:cNvSpPr>
          <p:nvPr/>
        </p:nvSpPr>
        <p:spPr>
          <a:xfrm>
            <a:off x="1076799" y="4360521"/>
            <a:ext cx="2784602" cy="13275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Retorne ao primeiro dos dois slides e pressione o botão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pt-BR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Apresentação de </a:t>
            </a:r>
            <a:r>
              <a:rPr lang="pt-BR" altLang="zh-CN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</a:t>
            </a:r>
            <a:r>
              <a:rPr lang="pt-BR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lides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e, em seguida, selecione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pt-BR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Executar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para ver a transformação do seu círculo!</a:t>
            </a:r>
          </a:p>
        </p:txBody>
      </p:sp>
      <p:sp>
        <p:nvSpPr>
          <p:cNvPr id="17" name="Espaço Reservado para Conteúdo 17"/>
          <p:cNvSpPr txBox="1">
            <a:spLocks/>
          </p:cNvSpPr>
          <p:nvPr/>
        </p:nvSpPr>
        <p:spPr>
          <a:xfrm>
            <a:off x="628962" y="5832234"/>
            <a:ext cx="3449878" cy="6929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pt-BR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Dica: 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</a:rPr>
              <a:t>As </a:t>
            </a:r>
            <a:r>
              <a:rPr lang="pt-BR">
                <a:solidFill>
                  <a:srgbClr val="40404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Opções de Efeito 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oferecem ainda mais opções para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Transformar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</a:rPr>
              <a:t>.</a:t>
            </a:r>
          </a:p>
        </p:txBody>
      </p:sp>
      <p:pic>
        <p:nvPicPr>
          <p:cNvPr id="2" name="Imagem 1" descr="Menu de contexto em miniatura dos slides mostrando a opção Duplicar Slide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795037" y="1455491"/>
            <a:ext cx="1402147" cy="1803887"/>
          </a:xfrm>
          <a:prstGeom prst="rect">
            <a:avLst/>
          </a:prstGeom>
        </p:spPr>
      </p:pic>
      <p:pic>
        <p:nvPicPr>
          <p:cNvPr id="6" name="Imagem 5" descr="Guia Transição mostrando a transição transformar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434146" y="3159609"/>
            <a:ext cx="2467551" cy="1185923"/>
          </a:xfrm>
          <a:prstGeom prst="rect">
            <a:avLst/>
          </a:prstGeom>
        </p:spPr>
      </p:pic>
      <p:pic>
        <p:nvPicPr>
          <p:cNvPr id="5" name="Imagem 4" descr="Botão Apresentação de Slides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4586725" y="4344232"/>
            <a:ext cx="2134319" cy="887083"/>
          </a:xfrm>
          <a:prstGeom prst="rect">
            <a:avLst/>
          </a:prstGeom>
        </p:spPr>
      </p:pic>
      <p:cxnSp>
        <p:nvCxnSpPr>
          <p:cNvPr id="20" name="Conector Reto 1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7046512" y="1472431"/>
            <a:ext cx="0" cy="4892634"/>
          </a:xfrm>
          <a:prstGeom prst="line">
            <a:avLst/>
          </a:prstGeom>
          <a:ln w="952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 descr="Círculo grande e azul com um pequeno círculo azul claro dentro"/>
          <p:cNvSpPr/>
          <p:nvPr/>
        </p:nvSpPr>
        <p:spPr>
          <a:xfrm>
            <a:off x="7475427" y="1944862"/>
            <a:ext cx="3827244" cy="3743233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" name="Oval 10" descr="Círculo azul-claro pequeno dentro de um grande círculo azul escuro"/>
          <p:cNvSpPr/>
          <p:nvPr/>
        </p:nvSpPr>
        <p:spPr bwMode="ltGray">
          <a:xfrm>
            <a:off x="8325125" y="2796642"/>
            <a:ext cx="2148929" cy="210175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59683360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lvl="0" rtl="0"/>
            <a:r>
              <a:rPr lang="pt-BR">
                <a:latin typeface="Segoe UI Light" panose="020B0502040204020203" pitchFamily="34" charset="0"/>
                <a:cs typeface="Segoe UI Light" panose="020B0502040204020203" pitchFamily="34" charset="0"/>
              </a:rPr>
              <a:t>Trabalhar em conjunto em tempo real</a:t>
            </a:r>
          </a:p>
        </p:txBody>
      </p:sp>
      <p:sp>
        <p:nvSpPr>
          <p:cNvPr id="5" name="Espaço Reservado para Conteúdo 4"/>
          <p:cNvSpPr>
            <a:spLocks noGrp="1"/>
          </p:cNvSpPr>
          <p:nvPr>
            <p:ph sz="half" idx="4294967295"/>
          </p:nvPr>
        </p:nvSpPr>
        <p:spPr>
          <a:xfrm>
            <a:off x="541611" y="1431010"/>
            <a:ext cx="4413626" cy="3978275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rtl="0">
              <a:lnSpc>
                <a:spcPts val="1800"/>
              </a:lnSpc>
              <a:spcBef>
                <a:spcPts val="1000"/>
              </a:spcBef>
              <a:spcAft>
                <a:spcPts val="2000"/>
              </a:spcAft>
              <a:buNone/>
            </a:pPr>
            <a:r>
              <a:rPr lang="pt-BR" sz="120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Ao compartilhar sua apresentação com outras pessoas, elas poderão trabalhar com você ao mesmo tempo. </a:t>
            </a:r>
            <a:br>
              <a:rPr lang="pt-BR" sz="120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br>
              <a:rPr lang="pt-BR" sz="120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pt-BR" sz="120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Como isso funciona:</a:t>
            </a:r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61984" y="2434308"/>
            <a:ext cx="3262550" cy="1390286"/>
          </a:xfrm>
          <a:prstGeom prst="rect">
            <a:avLst/>
          </a:prstGeom>
        </p:spPr>
      </p:pic>
      <p:grpSp>
        <p:nvGrpSpPr>
          <p:cNvPr id="33" name="Grupo 32" descr="Círculo pequeno com o número 1 dentro indicando a etapa 1"/>
          <p:cNvGrpSpPr/>
          <p:nvPr/>
        </p:nvGrpSpPr>
        <p:grpSpPr bwMode="blackWhite">
          <a:xfrm>
            <a:off x="558723" y="4531632"/>
            <a:ext cx="558179" cy="409838"/>
            <a:chOff x="6953426" y="711274"/>
            <a:chExt cx="558179" cy="409838"/>
          </a:xfrm>
        </p:grpSpPr>
        <p:sp>
          <p:nvSpPr>
            <p:cNvPr id="34" name="Oval 33" descr="Círculo pequeno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35" name="Caixa de texto 34" descr="Número 1"/>
            <p:cNvSpPr txBox="1"/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1</a:t>
              </a:r>
            </a:p>
          </p:txBody>
        </p:sp>
      </p:grpSp>
      <p:sp>
        <p:nvSpPr>
          <p:cNvPr id="42" name="Espaço Reservado para Conteúdo 17"/>
          <p:cNvSpPr txBox="1">
            <a:spLocks/>
          </p:cNvSpPr>
          <p:nvPr/>
        </p:nvSpPr>
        <p:spPr>
          <a:xfrm>
            <a:off x="1066039" y="4571824"/>
            <a:ext cx="2696774" cy="156078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Escolha </a:t>
            </a:r>
            <a:r>
              <a:rPr lang="pt-BR">
                <a:solidFill>
                  <a:srgbClr val="D247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Compartilhar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acima da Faixa de Opções ou use as teclas de atalho </a:t>
            </a:r>
            <a:r>
              <a:rPr lang="pt-BR">
                <a:solidFill>
                  <a:srgbClr val="D247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Alt+ZS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para convidar pessoas para trabalhar com você (nesse momento, você pode salvar o trabalho na nuvem.)</a:t>
            </a:r>
          </a:p>
        </p:txBody>
      </p:sp>
      <p:pic>
        <p:nvPicPr>
          <p:cNvPr id="9" name="Imagem 8" descr="Marcador mostrando quem está trabalhando em um slide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861352" y="2434307"/>
            <a:ext cx="3841692" cy="2512927"/>
          </a:xfrm>
          <a:prstGeom prst="rect">
            <a:avLst/>
          </a:prstGeom>
        </p:spPr>
      </p:pic>
      <p:grpSp>
        <p:nvGrpSpPr>
          <p:cNvPr id="36" name="Grupo 35" descr="Círculo pequeno com o número 2 dentro indicando a etapa 2"/>
          <p:cNvGrpSpPr/>
          <p:nvPr/>
        </p:nvGrpSpPr>
        <p:grpSpPr bwMode="blackWhite">
          <a:xfrm>
            <a:off x="4249102" y="4531632"/>
            <a:ext cx="558179" cy="409838"/>
            <a:chOff x="6953426" y="711274"/>
            <a:chExt cx="558179" cy="409838"/>
          </a:xfrm>
        </p:grpSpPr>
        <p:sp>
          <p:nvSpPr>
            <p:cNvPr id="37" name="Oval 36" descr="Círculo pequeno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38" name="Caixa de texto 37" descr="Número 2"/>
            <p:cNvSpPr txBox="1"/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2</a:t>
              </a:r>
            </a:p>
          </p:txBody>
        </p:sp>
      </p:grpSp>
      <p:sp>
        <p:nvSpPr>
          <p:cNvPr id="43" name="Espaço Reservado para Conteúdo 17"/>
          <p:cNvSpPr txBox="1">
            <a:spLocks/>
          </p:cNvSpPr>
          <p:nvPr/>
        </p:nvSpPr>
        <p:spPr>
          <a:xfrm>
            <a:off x="4747855" y="4571824"/>
            <a:ext cx="3106367" cy="13240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Quando outras pessoas estiverem na apresentação, um marcador mostrará quem está em qual slide…</a:t>
            </a:r>
          </a:p>
        </p:txBody>
      </p:sp>
      <p:pic>
        <p:nvPicPr>
          <p:cNvPr id="12" name="Imagem 11" descr="Marcador mostrando a parte do slide que está sendo editada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7899419" y="2350394"/>
            <a:ext cx="3563782" cy="2305343"/>
          </a:xfrm>
          <a:prstGeom prst="rect">
            <a:avLst/>
          </a:prstGeom>
        </p:spPr>
      </p:pic>
      <p:grpSp>
        <p:nvGrpSpPr>
          <p:cNvPr id="39" name="Grupo 38" descr="Círculo pequeno com o número 3 dentro indicando a etapa 3"/>
          <p:cNvGrpSpPr/>
          <p:nvPr/>
        </p:nvGrpSpPr>
        <p:grpSpPr bwMode="blackWhite">
          <a:xfrm>
            <a:off x="7930921" y="4531632"/>
            <a:ext cx="558179" cy="409838"/>
            <a:chOff x="6953426" y="711274"/>
            <a:chExt cx="558179" cy="409838"/>
          </a:xfrm>
        </p:grpSpPr>
        <p:sp>
          <p:nvSpPr>
            <p:cNvPr id="40" name="Oval 39" descr="Círculo pequeno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41" name="Caixa de texto 40" descr="Número 3"/>
            <p:cNvSpPr txBox="1"/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3</a:t>
              </a:r>
            </a:p>
          </p:txBody>
        </p:sp>
      </p:grpSp>
      <p:sp>
        <p:nvSpPr>
          <p:cNvPr id="44" name="Espaço Reservado para Conteúdo 17"/>
          <p:cNvSpPr txBox="1">
            <a:spLocks/>
          </p:cNvSpPr>
          <p:nvPr/>
        </p:nvSpPr>
        <p:spPr>
          <a:xfrm>
            <a:off x="8429668" y="4571824"/>
            <a:ext cx="2658635" cy="697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... e a parte do slide que está editando.</a:t>
            </a:r>
          </a:p>
        </p:txBody>
      </p:sp>
    </p:spTree>
    <p:extLst>
      <p:ext uri="{BB962C8B-B14F-4D97-AF65-F5344CB8AC3E}">
        <p14:creationId xmlns:p14="http://schemas.microsoft.com/office/powerpoint/2010/main" val="1328676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>
                <a:latin typeface="Segoe UI Light" panose="020B0502040204020203" pitchFamily="34" charset="0"/>
                <a:cs typeface="Segoe UI Light" panose="020B0502040204020203" pitchFamily="34" charset="0"/>
              </a:rPr>
              <a:t>Você é um especialista em Diga-me</a:t>
            </a:r>
          </a:p>
        </p:txBody>
      </p:sp>
      <p:sp>
        <p:nvSpPr>
          <p:cNvPr id="38" name="Espaço Reservado para Conteúdo 17"/>
          <p:cNvSpPr txBox="1">
            <a:spLocks/>
          </p:cNvSpPr>
          <p:nvPr/>
        </p:nvSpPr>
        <p:spPr>
          <a:xfrm>
            <a:off x="541609" y="1296100"/>
            <a:ext cx="5110161" cy="12364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 caixa Diga-me localizará o comando correto quando for necessário, </a:t>
            </a:r>
            <a:b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para que você possa economizar tempo e se concentrar no seu trabalho.</a:t>
            </a:r>
            <a:br>
              <a:rPr lang="pt-BR">
                <a:latin typeface="Segoe UI" panose="020B0502040204020203" pitchFamily="34" charset="0"/>
                <a:cs typeface="Segoe UI" panose="020B0502040204020203" pitchFamily="34" charset="0"/>
              </a:rPr>
            </a:br>
            <a:br>
              <a:rPr lang="pt-BR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pt-BR">
                <a:latin typeface="Segoe UI" panose="020B0502040204020203" pitchFamily="34" charset="0"/>
                <a:cs typeface="Segoe UI" panose="020B0502040204020203" pitchFamily="34" charset="0"/>
              </a:rPr>
              <a:t>Experimente:</a:t>
            </a:r>
          </a:p>
        </p:txBody>
      </p:sp>
      <p:grpSp>
        <p:nvGrpSpPr>
          <p:cNvPr id="4" name="Grupo 3" descr="Círculo pequeno com o número 1 dentro indicando a etapa 1"/>
          <p:cNvGrpSpPr/>
          <p:nvPr/>
        </p:nvGrpSpPr>
        <p:grpSpPr bwMode="blackWhite">
          <a:xfrm>
            <a:off x="558723" y="2638502"/>
            <a:ext cx="558179" cy="409838"/>
            <a:chOff x="6953426" y="711274"/>
            <a:chExt cx="558179" cy="409838"/>
          </a:xfrm>
        </p:grpSpPr>
        <p:sp>
          <p:nvSpPr>
            <p:cNvPr id="2" name="Oval 1" descr="Círculo pequeno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3" name="Caixa de texto 2" descr="Número 1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1</a:t>
              </a:r>
            </a:p>
          </p:txBody>
        </p:sp>
      </p:grpSp>
      <p:sp>
        <p:nvSpPr>
          <p:cNvPr id="29" name="Espaço Reservado para Conteúdo 17"/>
          <p:cNvSpPr txBox="1">
            <a:spLocks/>
          </p:cNvSpPr>
          <p:nvPr/>
        </p:nvSpPr>
        <p:spPr>
          <a:xfrm>
            <a:off x="1066039" y="2678694"/>
            <a:ext cx="3121671" cy="4676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defTabSz="512763" rtl="0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None/>
            </a:pP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Selecione </a:t>
            </a:r>
            <a:r>
              <a:rPr lang="pt-BR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 imagem do Robô 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à direita.</a:t>
            </a:r>
          </a:p>
        </p:txBody>
      </p:sp>
      <p:grpSp>
        <p:nvGrpSpPr>
          <p:cNvPr id="19" name="Grupo 18" descr="Círculo pequeno com o número 2 dentro indicando a etapa 2"/>
          <p:cNvGrpSpPr/>
          <p:nvPr/>
        </p:nvGrpSpPr>
        <p:grpSpPr bwMode="blackWhite">
          <a:xfrm>
            <a:off x="558723" y="3312993"/>
            <a:ext cx="558179" cy="409838"/>
            <a:chOff x="6953426" y="711274"/>
            <a:chExt cx="558179" cy="409838"/>
          </a:xfrm>
        </p:grpSpPr>
        <p:sp>
          <p:nvSpPr>
            <p:cNvPr id="20" name="Oval 19" descr="Círculo pequeno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21" name="Caixa de texto 20" descr="Número 2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2</a:t>
              </a:r>
            </a:p>
          </p:txBody>
        </p:sp>
      </p:grpSp>
      <p:sp>
        <p:nvSpPr>
          <p:cNvPr id="22" name="Espaço Reservado para Conteúdo 17"/>
          <p:cNvSpPr txBox="1">
            <a:spLocks/>
          </p:cNvSpPr>
          <p:nvPr/>
        </p:nvSpPr>
        <p:spPr>
          <a:xfrm>
            <a:off x="1066039" y="3353185"/>
            <a:ext cx="3504072" cy="9139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buNone/>
            </a:pP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Digite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pt-BR" i="1">
                <a:solidFill>
                  <a:srgbClr val="D247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animação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na caixa </a:t>
            </a:r>
            <a:r>
              <a:rPr lang="pt-BR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Diga-me 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 escolha </a:t>
            </a:r>
            <a:r>
              <a:rPr lang="pt-BR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Adicionar Animação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</p:txBody>
      </p:sp>
      <p:grpSp>
        <p:nvGrpSpPr>
          <p:cNvPr id="31" name="Grupo 30" descr="Círculo pequeno com o número 3 dentro indicando a etapa 3"/>
          <p:cNvGrpSpPr/>
          <p:nvPr/>
        </p:nvGrpSpPr>
        <p:grpSpPr bwMode="blackWhite">
          <a:xfrm>
            <a:off x="557319" y="4263506"/>
            <a:ext cx="558179" cy="409838"/>
            <a:chOff x="6953426" y="711274"/>
            <a:chExt cx="558179" cy="409838"/>
          </a:xfrm>
        </p:grpSpPr>
        <p:sp>
          <p:nvSpPr>
            <p:cNvPr id="32" name="Oval 31" descr="Círculo pequeno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33" name="Caixa de texto 32" descr="Número 3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3</a:t>
              </a:r>
            </a:p>
          </p:txBody>
        </p:sp>
      </p:grpSp>
      <p:sp>
        <p:nvSpPr>
          <p:cNvPr id="34" name="Espaço Reservado para Conteúdo 17"/>
          <p:cNvSpPr txBox="1">
            <a:spLocks/>
          </p:cNvSpPr>
          <p:nvPr/>
        </p:nvSpPr>
        <p:spPr>
          <a:xfrm>
            <a:off x="1064636" y="4303697"/>
            <a:ext cx="1998604" cy="14460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512763" rtl="0">
              <a:spcAft>
                <a:spcPts val="2000"/>
              </a:spcAft>
              <a:buNone/>
            </a:pPr>
            <a: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Escolha um efeito de animação, como o </a:t>
            </a:r>
            <a:r>
              <a:rPr lang="pt-BR" dirty="0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Zoom</a:t>
            </a:r>
            <a: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e veja o que acontece.</a:t>
            </a:r>
          </a:p>
        </p:txBody>
      </p:sp>
      <p:sp>
        <p:nvSpPr>
          <p:cNvPr id="25" name="Caixa de texto 16" descr="Selecione aqui"/>
          <p:cNvSpPr txBox="1"/>
          <p:nvPr/>
        </p:nvSpPr>
        <p:spPr>
          <a:xfrm rot="21077122">
            <a:off x="6043297" y="1772253"/>
            <a:ext cx="1334770" cy="435610"/>
          </a:xfrm>
          <a:prstGeom prst="rect">
            <a:avLst/>
          </a:prstGeom>
          <a:noFill/>
          <a:ln>
            <a:noFill/>
          </a:ln>
          <a:effectLst/>
          <a:extLst>
            <a:ext uri="{C572A759-6A51-4108-AA02-DFA0A04FC94B}">
              <ma14:wrappingTextBoxFlag xmlns="" xmlns:ma14="http://schemas.microsoft.com/office/mac/drawingml/2011/main"/>
            </a:ext>
          </a:extLst>
        </p:spPr>
        <p:txBody>
          <a:bodyPr rot="0" spcFirstLastPara="0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 rtl="0">
              <a:spcBef>
                <a:spcPts val="0"/>
              </a:spcBef>
              <a:spcAft>
                <a:spcPts val="200"/>
              </a:spcAft>
              <a:tabLst>
                <a:tab pos="4931410" algn="l"/>
              </a:tabLst>
            </a:pPr>
            <a:r>
              <a:rPr lang="pt-BR" sz="1200" b="1" kern="1000" spc="100">
                <a:ln>
                  <a:noFill/>
                </a:ln>
                <a:solidFill>
                  <a:srgbClr val="D24726"/>
                </a:solidFill>
                <a:effectLst/>
                <a:latin typeface="Segoe UI Semibold" panose="020B0702040204020203" pitchFamily="34" charset="0"/>
                <a:ea typeface="SimHei" panose="02010609060101010101" pitchFamily="49" charset="-122"/>
                <a:cs typeface="Times New Roman" panose="02020603050405020304" pitchFamily="18" charset="0"/>
              </a:rPr>
              <a:t>SELECIONE AQUI</a:t>
            </a:r>
            <a:endParaRPr lang="pt-BR" sz="1200" b="1" kern="1400">
              <a:solidFill>
                <a:srgbClr val="D24726"/>
              </a:solidFill>
              <a:effectLst/>
              <a:latin typeface="Segoe UI Light" panose="020B0502040204020203" pitchFamily="34" charset="0"/>
              <a:ea typeface="SimHei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5" name="Imagem 4" descr="Caixa Diga-me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407766" y="3410945"/>
            <a:ext cx="2106152" cy="220832"/>
          </a:xfrm>
          <a:prstGeom prst="rect">
            <a:avLst/>
          </a:prstGeom>
        </p:spPr>
      </p:pic>
      <p:pic>
        <p:nvPicPr>
          <p:cNvPr id="7" name="Imagem 6" descr="Guia Animação mostrando a opção de zoom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063240" y="4069080"/>
            <a:ext cx="3803903" cy="2438400"/>
          </a:xfrm>
          <a:prstGeom prst="rect">
            <a:avLst/>
          </a:prstGeom>
        </p:spPr>
      </p:pic>
      <p:pic>
        <p:nvPicPr>
          <p:cNvPr id="24" name="Imagem 2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861835" flipH="1">
            <a:off x="6740574" y="1787378"/>
            <a:ext cx="851862" cy="939987"/>
          </a:xfrm>
          <a:prstGeom prst="rect">
            <a:avLst/>
          </a:prstGeom>
        </p:spPr>
      </p:pic>
      <p:pic>
        <p:nvPicPr>
          <p:cNvPr id="23" name="Imagem 22" descr="Robô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12741" y="1646170"/>
            <a:ext cx="2775459" cy="4531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668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>
                <a:latin typeface="Segoe UI Light" panose="020B0502040204020203" pitchFamily="34" charset="0"/>
                <a:cs typeface="Segoe UI Light" panose="020B0502040204020203" pitchFamily="34" charset="0"/>
              </a:rPr>
              <a:t>Explore sem sair dos slides</a:t>
            </a:r>
          </a:p>
        </p:txBody>
      </p:sp>
      <p:sp>
        <p:nvSpPr>
          <p:cNvPr id="16" name="Espaço Reservado para Conteúdo 17"/>
          <p:cNvSpPr txBox="1">
            <a:spLocks/>
          </p:cNvSpPr>
          <p:nvPr/>
        </p:nvSpPr>
        <p:spPr>
          <a:xfrm>
            <a:off x="541609" y="1296100"/>
            <a:ext cx="6093106" cy="12364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pt-BR">
                <a:latin typeface="Segoe UI" panose="020B0502040204020203" pitchFamily="34" charset="0"/>
                <a:cs typeface="Segoe UI" panose="020B0502040204020203" pitchFamily="34" charset="0"/>
              </a:rPr>
              <a:t>A Pesquisa Inteligente traz a pesquisa para dentro do PowerPoint.</a:t>
            </a:r>
            <a:br>
              <a:rPr lang="pt-BR">
                <a:latin typeface="Segoe UI" panose="020B0502040204020203" pitchFamily="34" charset="0"/>
                <a:cs typeface="Segoe UI" panose="020B0502040204020203" pitchFamily="34" charset="0"/>
              </a:rPr>
            </a:br>
            <a:br>
              <a:rPr lang="pt-BR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pt-BR">
                <a:latin typeface="Segoe UI" panose="020B0502040204020203" pitchFamily="34" charset="0"/>
                <a:cs typeface="Segoe UI" panose="020B0502040204020203" pitchFamily="34" charset="0"/>
              </a:rPr>
              <a:t>Experimente:</a:t>
            </a:r>
          </a:p>
        </p:txBody>
      </p:sp>
      <p:pic>
        <p:nvPicPr>
          <p:cNvPr id="18" name="Imagem 17" descr="Três imagens mostrando o recurso Pesquisa Inteligente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94408" y="2145058"/>
            <a:ext cx="11129521" cy="3197087"/>
          </a:xfrm>
          <a:prstGeom prst="rect">
            <a:avLst/>
          </a:prstGeom>
        </p:spPr>
      </p:pic>
      <p:grpSp>
        <p:nvGrpSpPr>
          <p:cNvPr id="33" name="Grupo 32" descr="Círculo pequeno com o número 1 dentro indicando a etapa 1"/>
          <p:cNvGrpSpPr/>
          <p:nvPr/>
        </p:nvGrpSpPr>
        <p:grpSpPr bwMode="blackWhite">
          <a:xfrm>
            <a:off x="558723" y="5233381"/>
            <a:ext cx="558179" cy="409838"/>
            <a:chOff x="6953426" y="711274"/>
            <a:chExt cx="558179" cy="409838"/>
          </a:xfrm>
        </p:grpSpPr>
        <p:sp>
          <p:nvSpPr>
            <p:cNvPr id="34" name="Oval 33" descr="Círculo pequeno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35" name="Caixa de texto 34" descr="Número 1"/>
            <p:cNvSpPr txBox="1"/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1</a:t>
              </a:r>
            </a:p>
          </p:txBody>
        </p:sp>
      </p:grpSp>
      <p:sp>
        <p:nvSpPr>
          <p:cNvPr id="42" name="Espaço Reservado para Conteúdo 17"/>
          <p:cNvSpPr txBox="1">
            <a:spLocks/>
          </p:cNvSpPr>
          <p:nvPr/>
        </p:nvSpPr>
        <p:spPr>
          <a:xfrm>
            <a:off x="1066038" y="5273573"/>
            <a:ext cx="2919669" cy="12983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lnSpc>
                <a:spcPts val="2000"/>
              </a:lnSpc>
              <a:spcAft>
                <a:spcPts val="2000"/>
              </a:spcAft>
              <a:buNone/>
            </a:pP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Clique com o botão direito do mouse na palavra </a:t>
            </a:r>
            <a:r>
              <a:rPr lang="pt-BR" i="1">
                <a:solidFill>
                  <a:srgbClr val="D247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escritório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na seguinte frase: </a:t>
            </a:r>
            <a:r>
              <a:rPr lang="pt-BR" sz="180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mobília de escritório</a:t>
            </a:r>
          </a:p>
        </p:txBody>
      </p:sp>
      <p:grpSp>
        <p:nvGrpSpPr>
          <p:cNvPr id="36" name="Grupo 35" descr="Círculo pequeno com o número 2 dentro indicando a etapa 2"/>
          <p:cNvGrpSpPr/>
          <p:nvPr/>
        </p:nvGrpSpPr>
        <p:grpSpPr bwMode="blackWhite">
          <a:xfrm>
            <a:off x="4249102" y="5233381"/>
            <a:ext cx="558179" cy="409838"/>
            <a:chOff x="6953426" y="711274"/>
            <a:chExt cx="558179" cy="409838"/>
          </a:xfrm>
        </p:grpSpPr>
        <p:sp>
          <p:nvSpPr>
            <p:cNvPr id="37" name="Oval 36" descr="Círculo pequeno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38" name="Caixa de texto 37" descr="Número 2"/>
            <p:cNvSpPr txBox="1"/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2</a:t>
              </a:r>
            </a:p>
          </p:txBody>
        </p:sp>
      </p:grpSp>
      <p:sp>
        <p:nvSpPr>
          <p:cNvPr id="43" name="Espaço Reservado para Conteúdo 17"/>
          <p:cNvSpPr txBox="1">
            <a:spLocks/>
          </p:cNvSpPr>
          <p:nvPr/>
        </p:nvSpPr>
        <p:spPr>
          <a:xfrm>
            <a:off x="4747855" y="5273573"/>
            <a:ext cx="3106367" cy="13240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lnSpc>
                <a:spcPts val="2000"/>
              </a:lnSpc>
              <a:spcAft>
                <a:spcPts val="2000"/>
              </a:spcAft>
              <a:buNone/>
            </a:pP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Escolha </a:t>
            </a:r>
            <a:r>
              <a:rPr lang="pt-BR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Pesquisa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cs typeface="Segoe UI"/>
              </a:rPr>
              <a:t> </a:t>
            </a:r>
            <a:r>
              <a:rPr lang="pt-BR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Inteligente</a:t>
            </a:r>
            <a:r>
              <a:rPr lang="pt-BR">
                <a:latin typeface="Segoe UI" panose="020B0502040204020203" pitchFamily="34" charset="0"/>
                <a:cs typeface="Segoe UI" panose="020B0502040204020203" pitchFamily="34" charset="0"/>
              </a:rPr>
              <a:t> e observe que os resultados são contextuais para essa frase, não </a:t>
            </a:r>
            <a:r>
              <a:rPr lang="pt-BR" sz="1800">
                <a:latin typeface="Segoe UI" panose="020B0502040204020203" pitchFamily="34" charset="0"/>
                <a:cs typeface="Segoe UI" panose="020B0502040204020203" pitchFamily="34" charset="0"/>
              </a:rPr>
              <a:t>Aplicativos do Microsoft Office</a:t>
            </a:r>
            <a:r>
              <a:rPr lang="pt-BR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  <a:endParaRPr lang="pt-BR">
              <a:solidFill>
                <a:srgbClr val="D24726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39" name="Grupo 38" descr="Círculo pequeno com o número 3 dentro indicando a etapa 3"/>
          <p:cNvGrpSpPr/>
          <p:nvPr/>
        </p:nvGrpSpPr>
        <p:grpSpPr bwMode="blackWhite">
          <a:xfrm>
            <a:off x="7930921" y="5233381"/>
            <a:ext cx="558179" cy="409838"/>
            <a:chOff x="6953426" y="711274"/>
            <a:chExt cx="558179" cy="409838"/>
          </a:xfrm>
        </p:grpSpPr>
        <p:sp>
          <p:nvSpPr>
            <p:cNvPr id="40" name="Oval 39" descr="Círculo pequeno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41" name="Caixa de texto 40" descr="Número 3"/>
            <p:cNvSpPr txBox="1"/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3</a:t>
              </a:r>
            </a:p>
          </p:txBody>
        </p:sp>
      </p:grpSp>
      <p:sp>
        <p:nvSpPr>
          <p:cNvPr id="44" name="Espaço Reservado para Conteúdo 17"/>
          <p:cNvSpPr txBox="1">
            <a:spLocks/>
          </p:cNvSpPr>
          <p:nvPr/>
        </p:nvSpPr>
        <p:spPr>
          <a:xfrm>
            <a:off x="8429668" y="5273573"/>
            <a:ext cx="3107336" cy="13418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rtl="0">
              <a:lnSpc>
                <a:spcPts val="2000"/>
              </a:lnSpc>
              <a:spcAft>
                <a:spcPts val="2000"/>
              </a:spcAft>
              <a:buNone/>
            </a:pPr>
            <a:r>
              <a:rPr lang="pt-BR">
                <a:latin typeface="Segoe UI" panose="020B0502040204020203" pitchFamily="34" charset="0"/>
                <a:cs typeface="Segoe UI" panose="020B0502040204020203" pitchFamily="34" charset="0"/>
              </a:rPr>
              <a:t>Só por diversão, experimente a Pesquisa Inteligente mais uma vez clicando na palavra </a:t>
            </a:r>
            <a:r>
              <a:rPr lang="pt-BR" i="1">
                <a:solidFill>
                  <a:srgbClr val="D247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Office</a:t>
            </a:r>
            <a:r>
              <a:rPr lang="pt-BR"/>
              <a:t> </a:t>
            </a:r>
            <a:r>
              <a:rPr lang="pt-BR">
                <a:latin typeface="Segoe UI" panose="020B0502040204020203" pitchFamily="34" charset="0"/>
                <a:cs typeface="Segoe UI" panose="020B0502040204020203" pitchFamily="34" charset="0"/>
              </a:rPr>
              <a:t>na Etapa 2.</a:t>
            </a:r>
          </a:p>
          <a:p>
            <a:pPr marL="0" indent="0" rtl="0">
              <a:lnSpc>
                <a:spcPts val="2000"/>
              </a:lnSpc>
              <a:spcAft>
                <a:spcPts val="2000"/>
              </a:spcAft>
              <a:buNone/>
            </a:pPr>
            <a:endParaRPr lang="pt-BR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9326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9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pt-BR">
                <a:latin typeface="Segoe UI Light" panose="020B0502040204020203" pitchFamily="34" charset="0"/>
                <a:cs typeface="Segoe UI Light" panose="020B0502040204020203" pitchFamily="34" charset="0"/>
              </a:rPr>
              <a:t>Mais dúvidas sobre o PowerPoint?</a:t>
            </a:r>
          </a:p>
        </p:txBody>
      </p:sp>
      <p:sp>
        <p:nvSpPr>
          <p:cNvPr id="5" name="Espaço Reservado para Conteúdo 4"/>
          <p:cNvSpPr>
            <a:spLocks noGrp="1"/>
          </p:cNvSpPr>
          <p:nvPr>
            <p:ph sz="half" idx="4294967295"/>
          </p:nvPr>
        </p:nvSpPr>
        <p:spPr>
          <a:xfrm>
            <a:off x="541611" y="2614427"/>
            <a:ext cx="9442648" cy="3978275"/>
          </a:xfrm>
        </p:spPr>
        <p:txBody>
          <a:bodyPr rtlCol="0">
            <a:normAutofit/>
          </a:bodyPr>
          <a:lstStyle/>
          <a:p>
            <a:pPr marL="0" indent="0" rtl="0">
              <a:lnSpc>
                <a:spcPts val="3600"/>
              </a:lnSpc>
              <a:spcAft>
                <a:spcPts val="0"/>
              </a:spcAft>
              <a:buNone/>
            </a:pPr>
            <a:r>
              <a:rPr lang="pt-BR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Selecione o botão </a:t>
            </a:r>
            <a:r>
              <a:rPr lang="pt-BR" sz="2000" dirty="0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Diga-me</a:t>
            </a:r>
            <a:r>
              <a:rPr lang="pt-BR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                 e digite o que você deseja saber.</a:t>
            </a:r>
            <a:br>
              <a:rPr lang="pt-BR" sz="2000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endParaRPr lang="pt-BR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 rtl="0">
              <a:lnSpc>
                <a:spcPts val="3600"/>
              </a:lnSpc>
              <a:spcAft>
                <a:spcPts val="0"/>
              </a:spcAft>
              <a:buNone/>
            </a:pPr>
            <a:r>
              <a:rPr lang="pt-BR" sz="2000" u="sng" dirty="0">
                <a:latin typeface="Segoe UI Light" panose="020B0502040204020203" pitchFamily="34" charset="0"/>
                <a:cs typeface="Segoe UI Light" panose="020B0502040204020203" pitchFamily="34" charset="0"/>
                <a:hlinkClick r:id="rId3" tooltip="Visite o blog da equipe do PowerPoint"/>
              </a:rPr>
              <a:t>Visite o blog da equipe do PowerPoint</a:t>
            </a:r>
            <a:endParaRPr lang="pt-BR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 rtl="0">
              <a:lnSpc>
                <a:spcPts val="36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pt-BR" sz="2000" dirty="0">
                <a:latin typeface="Segoe UI Light" panose="020B0502040204020203" pitchFamily="34" charset="0"/>
                <a:cs typeface="Segoe UI Light" panose="020B0502040204020203" pitchFamily="34" charset="0"/>
                <a:hlinkClick r:id="rId4" tooltip="Acesse o treinamento gratuito do PowerPoint"/>
              </a:rPr>
              <a:t>Acesse o treinamento gratuito do PowerPoint</a:t>
            </a:r>
            <a:endParaRPr lang="pt-BR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 rtl="0">
              <a:lnSpc>
                <a:spcPts val="3600"/>
              </a:lnSpc>
              <a:spcAft>
                <a:spcPts val="0"/>
              </a:spcAft>
              <a:buNone/>
            </a:pPr>
            <a:endParaRPr lang="pt-BR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 rtl="0">
              <a:lnSpc>
                <a:spcPts val="3600"/>
              </a:lnSpc>
              <a:spcAft>
                <a:spcPts val="0"/>
              </a:spcAft>
              <a:buNone/>
            </a:pPr>
            <a:endParaRPr lang="pt-BR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2" name="Imagem 1" descr="Botão Diga-me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3616853" y="2350333"/>
            <a:ext cx="1268511" cy="1189747"/>
          </a:xfrm>
          <a:prstGeom prst="rect">
            <a:avLst/>
          </a:prstGeom>
        </p:spPr>
      </p:pic>
      <p:pic>
        <p:nvPicPr>
          <p:cNvPr id="8" name="Imagem 7" descr="Seta apontando para a direita com um hiperlink para o blog da equipe do PowerPoint. Escolha a imagem para visitar o blog da equipe do PowerPoint ">
            <a:hlinkClick r:id="rId3" tooltip="Selecione aqui para visitar o blog da equipe do PowerPoint."/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6174" y="3566804"/>
            <a:ext cx="661940" cy="661940"/>
          </a:xfrm>
          <a:prstGeom prst="rect">
            <a:avLst/>
          </a:prstGeom>
        </p:spPr>
      </p:pic>
      <p:pic>
        <p:nvPicPr>
          <p:cNvPr id="7" name="Imagem 6" descr="Seta apontando para a direita com um hiperlink para o treinamento gratuito do PowerPoint. Selecione a imagem para acessar um treinamento gratuito do PowerPoint">
            <a:hlinkClick r:id="rId7" action="ppaction://hlinkfile" tooltip="Selecione aqui para ir para o treinamento gratuito do PowerPoint."/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6174" y="4252716"/>
            <a:ext cx="661940" cy="661940"/>
          </a:xfrm>
          <a:prstGeom prst="rect">
            <a:avLst/>
          </a:prstGeom>
        </p:spPr>
      </p:pic>
      <p:sp>
        <p:nvSpPr>
          <p:cNvPr id="9" name="Caixa de texto 8"/>
          <p:cNvSpPr txBox="1"/>
          <p:nvPr/>
        </p:nvSpPr>
        <p:spPr>
          <a:xfrm>
            <a:off x="541611" y="5738132"/>
            <a:ext cx="61939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/>
            <a:r>
              <a:rPr lang="pt-BR" sz="1400" dirty="0">
                <a:latin typeface="Segoe UI Light" panose="020B0502040204020203" pitchFamily="34" charset="0"/>
                <a:cs typeface="Segoe UI Light" panose="020B0502040204020203" pitchFamily="34" charset="0"/>
              </a:rPr>
              <a:t>ESCOLHA A SETA QUANDO ESTIVER NO MODO DE APRESENTAÇÃO DE SLIDES</a:t>
            </a:r>
          </a:p>
        </p:txBody>
      </p:sp>
      <p:pic>
        <p:nvPicPr>
          <p:cNvPr id="11" name="Imagem 10" descr="Sugestões da caixa Diga-me"/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8622792" y="2751216"/>
            <a:ext cx="2476156" cy="1546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02588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67D9411-850D-80C3-A1A1-A1A41B73A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Dê olá ao mundo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C877839-4F5D-D640-5188-BF8AE8C5E14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6" y="1727156"/>
            <a:ext cx="4456574" cy="3268914"/>
          </a:xfrm>
        </p:spPr>
        <p:txBody>
          <a:bodyPr>
            <a:normAutofit/>
          </a:bodyPr>
          <a:lstStyle/>
          <a:p>
            <a:pPr algn="just"/>
            <a:r>
              <a:rPr lang="pt-BR" sz="1400" dirty="0">
                <a:latin typeface="Segoe UI" panose="020B0502040204020203" pitchFamily="34" charset="0"/>
                <a:cs typeface="Segoe UI" panose="020B0502040204020203" pitchFamily="34" charset="0"/>
              </a:rPr>
              <a:t>Todo navegador conta com um </a:t>
            </a:r>
            <a:r>
              <a:rPr lang="pt-BR" sz="1400" b="0" i="1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plug-in</a:t>
            </a:r>
            <a:r>
              <a:rPr lang="pt-BR" sz="14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um depurador, que indica onde nosso código tem problemas. Ele pode ser acessado por meio da tecla </a:t>
            </a:r>
            <a:r>
              <a:rPr lang="pt-BR" sz="1400" b="1" i="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"F12", </a:t>
            </a:r>
            <a:r>
              <a:rPr lang="pt-BR" sz="14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ou por </a:t>
            </a:r>
            <a:r>
              <a:rPr lang="pt-BR" sz="1400" b="1" i="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"Ctrl + Shift + C“</a:t>
            </a:r>
            <a:r>
              <a:rPr lang="pt-BR" sz="14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  <a:endParaRPr lang="pt-BR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just"/>
            <a:r>
              <a:rPr lang="pt-BR" sz="14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No depurador, há uma aba chamada "Console", localizada na barra de menu superior. É possível o abrirmos acessando o menu "Visualizar" também, na barra de menu superior, selecionando "Desenvolvedor &gt; Console </a:t>
            </a:r>
            <a:r>
              <a:rPr lang="pt-BR" sz="1400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JavaScript</a:t>
            </a:r>
            <a:r>
              <a:rPr lang="pt-BR" sz="14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".</a:t>
            </a:r>
          </a:p>
        </p:txBody>
      </p:sp>
      <p:pic>
        <p:nvPicPr>
          <p:cNvPr id="2050" name="Picture 2" descr="Console">
            <a:extLst>
              <a:ext uri="{FF2B5EF4-FFF2-40B4-BE49-F238E27FC236}">
                <a16:creationId xmlns:a16="http://schemas.microsoft.com/office/drawing/2014/main" id="{69C1650E-7562-324C-2DA9-FC14AC9714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3355" y="1727156"/>
            <a:ext cx="5832831" cy="3427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DCE23FB0-3D39-790E-5E31-2552190550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3355" y="5660600"/>
            <a:ext cx="4143953" cy="514422"/>
          </a:xfrm>
          <a:prstGeom prst="rect">
            <a:avLst/>
          </a:prstGeom>
        </p:spPr>
      </p:pic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318F00E1-C762-60B5-CDA2-9F25D2B16BA2}"/>
              </a:ext>
            </a:extLst>
          </p:cNvPr>
          <p:cNvSpPr txBox="1">
            <a:spLocks/>
          </p:cNvSpPr>
          <p:nvPr/>
        </p:nvSpPr>
        <p:spPr>
          <a:xfrm>
            <a:off x="521207" y="5338637"/>
            <a:ext cx="4456574" cy="13629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sz="1400" dirty="0">
                <a:latin typeface="Segoe UI" panose="020B0502040204020203" pitchFamily="34" charset="0"/>
                <a:cs typeface="Segoe UI" panose="020B0502040204020203" pitchFamily="34" charset="0"/>
              </a:rPr>
              <a:t>Mensagem indicando erro de sintaxe: </a:t>
            </a:r>
            <a:r>
              <a:rPr lang="pt-BR" sz="1400" b="1" dirty="0" err="1">
                <a:solidFill>
                  <a:schemeClr val="accent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</a:t>
            </a:r>
            <a:r>
              <a:rPr lang="pt-BR" sz="1400" b="1" i="0" dirty="0" err="1">
                <a:solidFill>
                  <a:schemeClr val="accent6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tring</a:t>
            </a:r>
            <a:r>
              <a:rPr lang="pt-BR" sz="14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é um nome bastante comum para texto, dados do tipo "texto“. No erro, temos um texto não esperado. </a:t>
            </a:r>
            <a:endParaRPr lang="pt-BR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91700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B6FBAED-4AFB-3625-8276-397C342FA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RESUMO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082E02E-3BC3-43CC-B39F-195DAA1639F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5" y="1435608"/>
            <a:ext cx="11400714" cy="4974336"/>
          </a:xfrm>
        </p:spPr>
        <p:txBody>
          <a:bodyPr>
            <a:normAutofit lnSpcReduction="10000"/>
          </a:bodyPr>
          <a:lstStyle/>
          <a:p>
            <a:pPr marL="171450" indent="-171450" algn="l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D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esenvolver </a:t>
            </a:r>
            <a:r>
              <a:rPr lang="pt-BR" b="1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não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 exige um ambiente complexo;</a:t>
            </a:r>
          </a:p>
          <a:p>
            <a:pPr marL="171450" indent="-171450" algn="l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É possível utilizar o próprio navegador, e todo sistema operacional possui um. Ao longo do curso utilizaremos o </a:t>
            </a:r>
            <a:r>
              <a:rPr lang="pt-BR" b="1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Google Chrome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;</a:t>
            </a:r>
          </a:p>
          <a:p>
            <a:pPr marL="171450" indent="-171450" algn="l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Podemos utilizar um editor de texto padrão. Nós usaremos o </a:t>
            </a:r>
            <a:r>
              <a:rPr lang="pt-BR" b="1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Sublime </a:t>
            </a:r>
            <a:r>
              <a:rPr lang="pt-BR" b="1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Text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;</a:t>
            </a:r>
          </a:p>
          <a:p>
            <a:pPr marL="171450" indent="-171450" algn="l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O </a:t>
            </a:r>
            <a:r>
              <a:rPr lang="pt-BR" b="1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HTML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é uma </a:t>
            </a:r>
            <a:r>
              <a:rPr lang="pt-BR" b="1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linguagem de marcação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pois ela possibilita marcar conteúdos por meio de </a:t>
            </a:r>
            <a:r>
              <a:rPr lang="pt-BR" b="0" i="1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tags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;</a:t>
            </a:r>
          </a:p>
          <a:p>
            <a:pPr marL="171450" indent="-171450" algn="l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Algumas </a:t>
            </a:r>
            <a:r>
              <a:rPr lang="pt-BR" b="0" i="1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tags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 não possuem marcação, como o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&lt;</a:t>
            </a:r>
            <a:r>
              <a:rPr lang="pt-BR" b="1" dirty="0" err="1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br</a:t>
            </a:r>
            <a:r>
              <a:rPr lang="pt-BR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&gt; 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que serve para pular uma linha;</a:t>
            </a:r>
          </a:p>
          <a:p>
            <a:pPr marL="171450" indent="-171450" algn="l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 </a:t>
            </a:r>
            <a:r>
              <a:rPr lang="pt-BR" b="0" i="1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tag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&lt;a&gt; 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nos permite sair de uma página e mudar para outra;</a:t>
            </a:r>
          </a:p>
          <a:p>
            <a:pPr marL="171450" indent="-171450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O HTML é estático, isto é, não muda. Não podemos fazer nada muito sofisticado com ele. Por esse motivo o navegador entende também a linguagem </a:t>
            </a:r>
            <a:r>
              <a:rPr lang="pt-BR" b="1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JavaScript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que é uma </a:t>
            </a:r>
            <a:r>
              <a:rPr lang="pt-BR" b="1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linguagem de programação dinâmica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com a qual podemos desenvolver de maneira mais avançada;</a:t>
            </a:r>
          </a:p>
          <a:p>
            <a:pPr marL="171450" indent="-171450" algn="l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Para o navegador interpretar uma instrução </a:t>
            </a:r>
            <a:r>
              <a:rPr lang="pt-BR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JavaScript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não basta colocarmos a instrução </a:t>
            </a:r>
            <a:r>
              <a:rPr lang="pt-BR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JavaScript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direto no HTML. Temos que utilizar a </a:t>
            </a:r>
            <a:r>
              <a:rPr lang="pt-BR" b="0" i="1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tag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b="1" i="1" dirty="0">
                <a:solidFill>
                  <a:srgbClr val="7030A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&lt;script&gt;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Dessa forma o navegador saberá que deve processar essa parte do código como linguagem </a:t>
            </a:r>
            <a:r>
              <a:rPr lang="pt-BR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JavaScript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e não como HTML;</a:t>
            </a:r>
          </a:p>
          <a:p>
            <a:pPr marL="171450" indent="-171450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 primeira instrução que vimos do </a:t>
            </a:r>
            <a:r>
              <a:rPr lang="pt-BR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JavaScript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foi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, o </a:t>
            </a:r>
            <a:r>
              <a:rPr lang="pt-BR" b="1" dirty="0" err="1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alert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 , 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que recebe como </a:t>
            </a:r>
            <a:r>
              <a:rPr lang="pt-BR" b="0" i="0" dirty="0">
                <a:solidFill>
                  <a:schemeClr val="accent4">
                    <a:lumMod val="7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parâmetro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um </a:t>
            </a:r>
            <a:r>
              <a:rPr lang="pt-BR" b="0" i="0" dirty="0">
                <a:solidFill>
                  <a:schemeClr val="accent4">
                    <a:lumMod val="7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texto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;</a:t>
            </a:r>
          </a:p>
          <a:p>
            <a:pPr marL="171450" indent="-171450" algn="l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Todo texto em </a:t>
            </a:r>
            <a:r>
              <a:rPr lang="pt-BR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JavaScript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vem entre aspas.</a:t>
            </a:r>
          </a:p>
          <a:p>
            <a:pPr algn="l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pt-BR" b="0" i="0" dirty="0"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pt-BR" b="0" i="0" dirty="0"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292704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9A350D-D691-EFB1-3D80-0131E8C06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 importância da </a:t>
            </a:r>
            <a:r>
              <a:rPr lang="pt-BR" dirty="0" err="1"/>
              <a:t>tag</a:t>
            </a:r>
            <a:r>
              <a:rPr lang="pt-BR" dirty="0"/>
              <a:t> meta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6464332-9C85-2EA2-914E-7F5D65610E4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5" y="1435608"/>
            <a:ext cx="11082661" cy="4974336"/>
          </a:xfrm>
        </p:spPr>
        <p:txBody>
          <a:bodyPr>
            <a:normAutofit lnSpcReduction="10000"/>
          </a:bodyPr>
          <a:lstStyle/>
          <a:p>
            <a:r>
              <a:rPr lang="pt-BR" sz="16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Quando salvamos um arquivo texto no disco ele é salvo usando uma cadeia de caracteres (</a:t>
            </a:r>
            <a:r>
              <a:rPr lang="pt-BR" sz="1600" b="0" i="1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character</a:t>
            </a:r>
            <a:r>
              <a:rPr lang="pt-BR" sz="1600" b="0" i="1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set </a:t>
            </a:r>
            <a:r>
              <a:rPr lang="pt-BR" sz="1600" b="0" i="1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encoding</a:t>
            </a:r>
            <a:r>
              <a:rPr lang="pt-BR" sz="16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). Se no editor de texto salvamos o arquivo contendo</a:t>
            </a:r>
            <a:r>
              <a:rPr lang="pt-BR" sz="1600" b="1" i="0" dirty="0">
                <a:solidFill>
                  <a:schemeClr val="accent4">
                    <a:lumMod val="7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sz="1600" b="1" i="0" dirty="0" err="1">
                <a:solidFill>
                  <a:schemeClr val="accent4">
                    <a:lumMod val="7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charset</a:t>
            </a:r>
            <a:r>
              <a:rPr lang="pt-BR" sz="1600" b="1" i="0" dirty="0">
                <a:solidFill>
                  <a:schemeClr val="accent4">
                    <a:lumMod val="7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sz="1600" b="1" i="0" dirty="0">
                <a:solidFill>
                  <a:schemeClr val="accent6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UTF-8</a:t>
            </a:r>
            <a:r>
              <a:rPr lang="pt-BR" sz="16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precisamos dar uma pista para o navegador de como ele deve ser processado. Se não fizermos isso, ele não conseguirá exibir corretamente qualquer texto acentuado.</a:t>
            </a:r>
          </a:p>
          <a:p>
            <a:r>
              <a:rPr lang="pt-BR" sz="16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Contudo, muito cuidado! Vamos supor que acidentalmente seu editor de texto não salvou o arquivo como</a:t>
            </a:r>
            <a:r>
              <a:rPr lang="pt-BR" sz="16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sz="1600" b="1" dirty="0">
                <a:solidFill>
                  <a:schemeClr val="accent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UTF-8</a:t>
            </a:r>
            <a:r>
              <a:rPr lang="pt-BR" sz="1600" dirty="0">
                <a:latin typeface="Segoe UI" panose="020B0502040204020203" pitchFamily="34" charset="0"/>
                <a:cs typeface="Segoe UI" panose="020B0502040204020203" pitchFamily="34" charset="0"/>
              </a:rPr>
              <a:t>, mas em latin1. </a:t>
            </a:r>
            <a:r>
              <a:rPr lang="pt-BR" sz="16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Se colocarmos a </a:t>
            </a:r>
            <a:r>
              <a:rPr lang="pt-BR" sz="1600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tag</a:t>
            </a:r>
            <a:r>
              <a:rPr lang="pt-BR" sz="1600" dirty="0">
                <a:latin typeface="Segoe UI" panose="020B0502040204020203" pitchFamily="34" charset="0"/>
                <a:cs typeface="Segoe UI" panose="020B0502040204020203" pitchFamily="34" charset="0"/>
              </a:rPr>
              <a:t> &lt;</a:t>
            </a:r>
            <a:r>
              <a:rPr lang="pt-BR" sz="1600" b="1" dirty="0">
                <a:solidFill>
                  <a:srgbClr val="7030A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meta</a:t>
            </a:r>
            <a:r>
              <a:rPr lang="pt-BR" sz="16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sz="1600" b="1" dirty="0" err="1">
                <a:solidFill>
                  <a:schemeClr val="accent4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charset</a:t>
            </a:r>
            <a:r>
              <a:rPr lang="pt-BR" sz="1600" dirty="0">
                <a:latin typeface="Segoe UI" panose="020B0502040204020203" pitchFamily="34" charset="0"/>
                <a:cs typeface="Segoe UI" panose="020B0502040204020203" pitchFamily="34" charset="0"/>
              </a:rPr>
              <a:t>=</a:t>
            </a:r>
            <a:r>
              <a:rPr lang="pt-BR" sz="1600" b="1" dirty="0">
                <a:solidFill>
                  <a:schemeClr val="accent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“UTF-8</a:t>
            </a:r>
            <a:r>
              <a:rPr lang="pt-BR" sz="1600" dirty="0">
                <a:latin typeface="Segoe UI" panose="020B0502040204020203" pitchFamily="34" charset="0"/>
                <a:cs typeface="Segoe UI" panose="020B0502040204020203" pitchFamily="34" charset="0"/>
              </a:rPr>
              <a:t>”&gt; </a:t>
            </a:r>
            <a:r>
              <a:rPr lang="pt-BR" sz="16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estaremos dando uma dica errada para o navegador e isso nos trará problemas na acentuação. Para resolver esse tipo de situação, podemos usar </a:t>
            </a:r>
            <a:r>
              <a:rPr lang="pt-BR" sz="1600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tag</a:t>
            </a:r>
            <a:r>
              <a:rPr lang="pt-BR" sz="1600" dirty="0">
                <a:latin typeface="Segoe UI" panose="020B0502040204020203" pitchFamily="34" charset="0"/>
                <a:cs typeface="Segoe UI" panose="020B0502040204020203" pitchFamily="34" charset="0"/>
              </a:rPr>
              <a:t> &lt;</a:t>
            </a:r>
            <a:r>
              <a:rPr lang="pt-BR" sz="1600" b="1" dirty="0">
                <a:solidFill>
                  <a:srgbClr val="7030A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meta</a:t>
            </a:r>
            <a:r>
              <a:rPr lang="pt-BR" sz="16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sz="1600" b="1" dirty="0" err="1">
                <a:solidFill>
                  <a:schemeClr val="accent4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charset</a:t>
            </a:r>
            <a:r>
              <a:rPr lang="pt-BR" sz="1600" dirty="0">
                <a:latin typeface="Segoe UI" panose="020B0502040204020203" pitchFamily="34" charset="0"/>
                <a:cs typeface="Segoe UI" panose="020B0502040204020203" pitchFamily="34" charset="0"/>
              </a:rPr>
              <a:t>=</a:t>
            </a:r>
            <a:r>
              <a:rPr lang="pt-BR" sz="1600" b="1" dirty="0">
                <a:solidFill>
                  <a:schemeClr val="accent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“</a:t>
            </a:r>
            <a:r>
              <a:rPr lang="pt-BR" sz="1600" b="1" dirty="0" err="1">
                <a:solidFill>
                  <a:schemeClr val="accent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latin</a:t>
            </a:r>
            <a:r>
              <a:rPr lang="pt-BR" sz="1600" b="1" dirty="0">
                <a:solidFill>
                  <a:schemeClr val="accent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”</a:t>
            </a:r>
            <a:r>
              <a:rPr lang="pt-BR" sz="1600" dirty="0">
                <a:latin typeface="Segoe UI" panose="020B0502040204020203" pitchFamily="34" charset="0"/>
                <a:cs typeface="Segoe UI" panose="020B0502040204020203" pitchFamily="34" charset="0"/>
              </a:rPr>
              <a:t>&gt; </a:t>
            </a:r>
            <a:r>
              <a:rPr lang="pt-BR" sz="16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ou mudar nosso arquivo para </a:t>
            </a:r>
            <a:r>
              <a:rPr lang="pt-BR" sz="1600" b="1" i="0" dirty="0">
                <a:solidFill>
                  <a:schemeClr val="accent6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UTF-8</a:t>
            </a:r>
            <a:r>
              <a:rPr lang="pt-BR" sz="16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, o que é mais difícil.</a:t>
            </a:r>
          </a:p>
          <a:p>
            <a:pPr algn="l"/>
            <a:r>
              <a:rPr lang="pt-BR" sz="16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Pode ser que o editor de texto escolhido não siga o padrão </a:t>
            </a:r>
            <a:r>
              <a:rPr lang="pt-BR" sz="1600" b="1" i="0" dirty="0">
                <a:solidFill>
                  <a:schemeClr val="accent6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UTF</a:t>
            </a:r>
            <a:r>
              <a:rPr lang="pt-BR" sz="16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e utilize outro qualquer que nem eu ou você sabemos.</a:t>
            </a:r>
          </a:p>
          <a:p>
            <a:pPr algn="l"/>
            <a:r>
              <a:rPr lang="pt-BR" sz="16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Mais do que os caracteres saírem certos ou errados, o importante é aprender a lógica de programação. O que estamos abordando serve para tornar sua experiência melhor e seu programa mais bonito. Afinal, quem não gosta de ver os acentos todos bonitinhos? :)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165275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5300CB-1AB4-B20E-C3EC-FD0E84D34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HTML </a:t>
            </a:r>
            <a:r>
              <a:rPr lang="pt-BR" dirty="0" err="1"/>
              <a:t>vs</a:t>
            </a:r>
            <a:r>
              <a:rPr lang="pt-BR" dirty="0"/>
              <a:t> </a:t>
            </a:r>
            <a:r>
              <a:rPr lang="pt-BR" dirty="0" err="1"/>
              <a:t>JavaScript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A2D68CC-BD3F-0D9B-23ED-DA61DF94551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5" y="1404731"/>
            <a:ext cx="11321199" cy="1736034"/>
          </a:xfrm>
        </p:spPr>
        <p:txBody>
          <a:bodyPr>
            <a:normAutofit/>
          </a:bodyPr>
          <a:lstStyle/>
          <a:p>
            <a:pPr algn="l"/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Este exercício é mais reflexivo que prático e abordará a linguagem HTML e o conteúdo estático.</a:t>
            </a:r>
          </a:p>
          <a:p>
            <a:pPr algn="l"/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Apesar da maneira como é escrito, o HTML não é uma linguagem de programação propriamente dita. Inclusive, veja que em seu nome (</a:t>
            </a:r>
            <a:r>
              <a:rPr lang="pt-BR" b="1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H*</a:t>
            </a:r>
            <a:r>
              <a:rPr lang="pt-BR" b="1" i="1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yper</a:t>
            </a:r>
            <a:r>
              <a:rPr lang="pt-BR" b="1" i="1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*</a:t>
            </a:r>
            <a:r>
              <a:rPr lang="pt-BR" b="1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</a:t>
            </a:r>
            <a:r>
              <a:rPr lang="pt-BR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ext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 </a:t>
            </a:r>
            <a:r>
              <a:rPr lang="pt-BR" b="1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M*</a:t>
            </a:r>
            <a:r>
              <a:rPr lang="pt-BR" b="1" i="1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arkup</a:t>
            </a:r>
            <a:r>
              <a:rPr lang="pt-BR" b="1" i="1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*</a:t>
            </a:r>
            <a:r>
              <a:rPr lang="pt-BR" b="1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L</a:t>
            </a:r>
            <a:r>
              <a:rPr lang="pt-BR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anguage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) não há a presença da palavra "</a:t>
            </a:r>
            <a:r>
              <a:rPr lang="pt-BR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programming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". O HTML foi criado apenas para apresentar informações, isto é, sem dinamismo. Por exemplo, temos o seguinte código:</a:t>
            </a:r>
          </a:p>
          <a:p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1C9C4AB-AFAF-7CFD-72CB-DB51B6713B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496" y="3140765"/>
            <a:ext cx="3753374" cy="1295581"/>
          </a:xfrm>
          <a:prstGeom prst="rect">
            <a:avLst/>
          </a:prstGeom>
        </p:spPr>
      </p:pic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E1C10A80-BF31-8207-EC83-1F852A8000AA}"/>
              </a:ext>
            </a:extLst>
          </p:cNvPr>
          <p:cNvSpPr txBox="1">
            <a:spLocks/>
          </p:cNvSpPr>
          <p:nvPr/>
        </p:nvSpPr>
        <p:spPr>
          <a:xfrm>
            <a:off x="521206" y="4436346"/>
            <a:ext cx="11339489" cy="20837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sz="13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 se quisermos fazer cálculos que variam de acordo com a entrada do usuário? Não podemos, pois o HTML no máximo será o responsável em exibir o resultado do cálculo, mas não realizá-lo.</a:t>
            </a:r>
          </a:p>
          <a:p>
            <a:pPr algn="l"/>
            <a:r>
              <a:rPr lang="pt-BR" sz="13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Mas, o navegador não é bobo, ele conhece além da linguagem HTML outra que é totalmente dinâmica. Esta linguagem chama-se </a:t>
            </a:r>
            <a:r>
              <a:rPr lang="pt-BR" sz="1300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JavaScript</a:t>
            </a:r>
            <a:r>
              <a:rPr lang="pt-BR" sz="13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. Com ela podemos realizar cálculos e diversas operações úteis. Mas, você pode estar se perguntando: deixaremos de usar o HTML? Não! É claro que não! Usaremos HTML e </a:t>
            </a:r>
            <a:r>
              <a:rPr lang="pt-BR" sz="1300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JavaScript</a:t>
            </a:r>
            <a:r>
              <a:rPr lang="pt-BR" sz="13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para criar programas interessantes, portanto, não se preocupe como isso será feito.</a:t>
            </a:r>
          </a:p>
          <a:p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05028734"/>
      </p:ext>
    </p:extLst>
  </p:cSld>
  <p:clrMapOvr>
    <a:masterClrMapping/>
  </p:clrMapOvr>
</p:sld>
</file>

<file path=ppt/theme/theme1.xml><?xml version="1.0" encoding="utf-8"?>
<a:theme xmlns:a="http://schemas.openxmlformats.org/drawingml/2006/main" name="DocBoas-vinda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Segoe UI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60957305_TF10001108_Win32" id="{28A79BE7-1959-4F88-894F-C0DF83BEA638}" vid="{43AF368F-97C8-445F-AF65-9C3884FDC69E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{490CAC70-9455-490A-9D57-74F09AA546B7}tf10001108_win32</Template>
  <TotalTime>1343</TotalTime>
  <Words>4421</Words>
  <Application>Microsoft Office PowerPoint</Application>
  <PresentationFormat>Widescreen</PresentationFormat>
  <Paragraphs>239</Paragraphs>
  <Slides>54</Slides>
  <Notes>16</Notes>
  <HiddenSlides>0</HiddenSlides>
  <MMClips>1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54</vt:i4>
      </vt:variant>
    </vt:vector>
  </HeadingPairs>
  <TitlesOfParts>
    <vt:vector size="63" baseType="lpstr">
      <vt:lpstr>Arial</vt:lpstr>
      <vt:lpstr>Calibri</vt:lpstr>
      <vt:lpstr>Consolas</vt:lpstr>
      <vt:lpstr>Segoe UI</vt:lpstr>
      <vt:lpstr>Segoe UI Light</vt:lpstr>
      <vt:lpstr>Segoe UI Semibold</vt:lpstr>
      <vt:lpstr>Source Serif Pro</vt:lpstr>
      <vt:lpstr>Wingdings</vt:lpstr>
      <vt:lpstr>DocBoas-vindas</vt:lpstr>
      <vt:lpstr>Iniciante em Programação T5 - ONE</vt:lpstr>
      <vt:lpstr>Apresentação do PowerPoint</vt:lpstr>
      <vt:lpstr>Converse com seu navegador</vt:lpstr>
      <vt:lpstr>Criando seu próprio arquivo</vt:lpstr>
      <vt:lpstr>Dê olá ao mundo</vt:lpstr>
      <vt:lpstr>Dê olá ao mundo</vt:lpstr>
      <vt:lpstr>RESUMO</vt:lpstr>
      <vt:lpstr>A importância da tag meta </vt:lpstr>
      <vt:lpstr>HTML vs JavaScript</vt:lpstr>
      <vt:lpstr>Apresentação do PowerPoint</vt:lpstr>
      <vt:lpstr>Recapitulando</vt:lpstr>
      <vt:lpstr>Concatenação</vt:lpstr>
      <vt:lpstr>Usar alert demais pode ser tedioso para o usuário</vt:lpstr>
      <vt:lpstr>Operações com textos e números</vt:lpstr>
      <vt:lpstr>Operações com textos e números</vt:lpstr>
      <vt:lpstr>Operações com textos e números</vt:lpstr>
      <vt:lpstr>Operações com textos e números</vt:lpstr>
      <vt:lpstr>Apresentação do PowerPoint</vt:lpstr>
      <vt:lpstr>Reduzindo alterações</vt:lpstr>
      <vt:lpstr>Variáveis</vt:lpstr>
      <vt:lpstr>Resumo</vt:lpstr>
      <vt:lpstr>Apresentação do PowerPoint</vt:lpstr>
      <vt:lpstr>Melhorando a manutenção do código</vt:lpstr>
      <vt:lpstr>Melhorando a manutenção do código</vt:lpstr>
      <vt:lpstr>Melhorando a manutenção do código</vt:lpstr>
      <vt:lpstr>Funções</vt:lpstr>
      <vt:lpstr>Funções com parâmetros</vt:lpstr>
      <vt:lpstr>Funções com parâmetros</vt:lpstr>
      <vt:lpstr>Funções com parâmetros</vt:lpstr>
      <vt:lpstr>Funções com parâmetros</vt:lpstr>
      <vt:lpstr>Resumo</vt:lpstr>
      <vt:lpstr>Apresentação do PowerPoint</vt:lpstr>
      <vt:lpstr>Calculando IMC</vt:lpstr>
      <vt:lpstr>Retorno de funções</vt:lpstr>
      <vt:lpstr>Entendendo a fundo retorno de funções</vt:lpstr>
      <vt:lpstr>Entendendo a fundo retorno de funções</vt:lpstr>
      <vt:lpstr>Interagindo com usuário</vt:lpstr>
      <vt:lpstr>Apresentação do PowerPoint</vt:lpstr>
      <vt:lpstr>Convertendo texto em números</vt:lpstr>
      <vt:lpstr>Trabalhando com condições</vt:lpstr>
      <vt:lpstr>Melhorando programa de IMC</vt:lpstr>
      <vt:lpstr>Jogo de adivinhação</vt:lpstr>
      <vt:lpstr>Jogo de adivinhação</vt:lpstr>
      <vt:lpstr>Apresentação do PowerPoint</vt:lpstr>
      <vt:lpstr>Repetir enquanto...</vt:lpstr>
      <vt:lpstr>Outra forma de repetir</vt:lpstr>
      <vt:lpstr>O Designer ajuda você a transmitir seu ponto de vista</vt:lpstr>
      <vt:lpstr>Como usar o Designer do PowerPoint</vt:lpstr>
      <vt:lpstr>Transformar</vt:lpstr>
      <vt:lpstr>Configuração de Transformar</vt:lpstr>
      <vt:lpstr>Trabalhar em conjunto em tempo real</vt:lpstr>
      <vt:lpstr>Você é um especialista em Diga-me</vt:lpstr>
      <vt:lpstr>Explore sem sair dos slides</vt:lpstr>
      <vt:lpstr>Mais dúvidas sobre o PowerPoint?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Iniciante em Programação T5 - ONE</dc:title>
  <dc:creator>Raíza</dc:creator>
  <cp:keywords/>
  <cp:lastModifiedBy>RAIZA CIRNE BRAZ</cp:lastModifiedBy>
  <cp:revision>160</cp:revision>
  <dcterms:created xsi:type="dcterms:W3CDTF">2023-04-06T13:21:07Z</dcterms:created>
  <dcterms:modified xsi:type="dcterms:W3CDTF">2023-05-01T16:06:41Z</dcterms:modified>
  <cp:version/>
</cp:coreProperties>
</file>